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Lst>
  <p:notesMasterIdLst>
    <p:notesMasterId r:id="rId70"/>
  </p:notesMasterIdLst>
  <p:sldIdLst>
    <p:sldId id="307" r:id="rId2"/>
    <p:sldId id="308" r:id="rId3"/>
    <p:sldId id="309" r:id="rId4"/>
    <p:sldId id="257" r:id="rId5"/>
    <p:sldId id="315" r:id="rId6"/>
    <p:sldId id="258" r:id="rId7"/>
    <p:sldId id="316" r:id="rId8"/>
    <p:sldId id="259" r:id="rId9"/>
    <p:sldId id="260" r:id="rId10"/>
    <p:sldId id="261" r:id="rId11"/>
    <p:sldId id="262" r:id="rId12"/>
    <p:sldId id="263" r:id="rId13"/>
    <p:sldId id="264" r:id="rId14"/>
    <p:sldId id="332" r:id="rId15"/>
    <p:sldId id="310" r:id="rId16"/>
    <p:sldId id="265" r:id="rId17"/>
    <p:sldId id="268" r:id="rId18"/>
    <p:sldId id="267" r:id="rId19"/>
    <p:sldId id="269" r:id="rId20"/>
    <p:sldId id="311" r:id="rId21"/>
    <p:sldId id="270" r:id="rId22"/>
    <p:sldId id="271" r:id="rId23"/>
    <p:sldId id="274" r:id="rId24"/>
    <p:sldId id="272" r:id="rId25"/>
    <p:sldId id="275" r:id="rId26"/>
    <p:sldId id="312" r:id="rId27"/>
    <p:sldId id="277" r:id="rId28"/>
    <p:sldId id="278" r:id="rId29"/>
    <p:sldId id="279" r:id="rId30"/>
    <p:sldId id="280" r:id="rId31"/>
    <p:sldId id="282" r:id="rId32"/>
    <p:sldId id="283" r:id="rId33"/>
    <p:sldId id="284" r:id="rId34"/>
    <p:sldId id="285" r:id="rId35"/>
    <p:sldId id="286" r:id="rId36"/>
    <p:sldId id="287" r:id="rId37"/>
    <p:sldId id="288" r:id="rId38"/>
    <p:sldId id="289" r:id="rId39"/>
    <p:sldId id="290" r:id="rId40"/>
    <p:sldId id="313" r:id="rId41"/>
    <p:sldId id="291" r:id="rId42"/>
    <p:sldId id="314" r:id="rId43"/>
    <p:sldId id="292" r:id="rId44"/>
    <p:sldId id="293" r:id="rId45"/>
    <p:sldId id="294" r:id="rId46"/>
    <p:sldId id="295" r:id="rId47"/>
    <p:sldId id="296" r:id="rId48"/>
    <p:sldId id="297" r:id="rId49"/>
    <p:sldId id="298" r:id="rId50"/>
    <p:sldId id="299" r:id="rId51"/>
    <p:sldId id="301" r:id="rId52"/>
    <p:sldId id="302" r:id="rId53"/>
    <p:sldId id="303" r:id="rId54"/>
    <p:sldId id="329" r:id="rId55"/>
    <p:sldId id="330" r:id="rId56"/>
    <p:sldId id="331" r:id="rId57"/>
    <p:sldId id="335" r:id="rId58"/>
    <p:sldId id="333" r:id="rId59"/>
    <p:sldId id="343" r:id="rId60"/>
    <p:sldId id="336" r:id="rId61"/>
    <p:sldId id="337" r:id="rId62"/>
    <p:sldId id="340" r:id="rId63"/>
    <p:sldId id="341" r:id="rId64"/>
    <p:sldId id="345" r:id="rId65"/>
    <p:sldId id="334" r:id="rId66"/>
    <p:sldId id="342" r:id="rId67"/>
    <p:sldId id="344" r:id="rId68"/>
    <p:sldId id="304" r:id="rId6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338" autoAdjust="0"/>
    <p:restoredTop sz="94660"/>
  </p:normalViewPr>
  <p:slideViewPr>
    <p:cSldViewPr>
      <p:cViewPr varScale="1">
        <p:scale>
          <a:sx n="108" d="100"/>
          <a:sy n="108" d="100"/>
        </p:scale>
        <p:origin x="1782" y="10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ED1C355-DE4E-479F-98A3-3CB839D013F6}" type="datetimeFigureOut">
              <a:rPr lang="en-US" smtClean="0"/>
              <a:pPr/>
              <a:t>1/1/2025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8722E57-8995-40E3-B1DD-366A6810D78B}" type="slidenum">
              <a:rPr lang="en-US" smtClean="0"/>
              <a:pPr/>
              <a:t>‹#›</a:t>
            </a:fld>
            <a:endParaRPr lang="en-US"/>
          </a:p>
        </p:txBody>
      </p:sp>
    </p:spTree>
    <p:extLst>
      <p:ext uri="{BB962C8B-B14F-4D97-AF65-F5344CB8AC3E}">
        <p14:creationId xmlns:p14="http://schemas.microsoft.com/office/powerpoint/2010/main" val="20125964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B8722E57-8995-40E3-B1DD-366A6810D78B}" type="slidenum">
              <a:rPr lang="en-US" smtClean="0"/>
              <a:pPr/>
              <a:t>1</a:t>
            </a:fld>
            <a:endParaRPr lang="en-US"/>
          </a:p>
        </p:txBody>
      </p:sp>
    </p:spTree>
    <p:extLst>
      <p:ext uri="{BB962C8B-B14F-4D97-AF65-F5344CB8AC3E}">
        <p14:creationId xmlns:p14="http://schemas.microsoft.com/office/powerpoint/2010/main" val="20906278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B8722E57-8995-40E3-B1DD-366A6810D78B}" type="slidenum">
              <a:rPr lang="en-US" smtClean="0"/>
              <a:pPr/>
              <a:t>19</a:t>
            </a:fld>
            <a:endParaRPr lang="en-US"/>
          </a:p>
        </p:txBody>
      </p:sp>
    </p:spTree>
    <p:extLst>
      <p:ext uri="{BB962C8B-B14F-4D97-AF65-F5344CB8AC3E}">
        <p14:creationId xmlns:p14="http://schemas.microsoft.com/office/powerpoint/2010/main" val="23151309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B8722E57-8995-40E3-B1DD-366A6810D78B}" type="slidenum">
              <a:rPr lang="en-US" smtClean="0"/>
              <a:pPr/>
              <a:t>53</a:t>
            </a:fld>
            <a:endParaRPr lang="en-US"/>
          </a:p>
        </p:txBody>
      </p:sp>
    </p:spTree>
    <p:extLst>
      <p:ext uri="{BB962C8B-B14F-4D97-AF65-F5344CB8AC3E}">
        <p14:creationId xmlns:p14="http://schemas.microsoft.com/office/powerpoint/2010/main" val="22029889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1"/>
      </p:bgRef>
    </p:bg>
    <p:spTree>
      <p:nvGrpSpPr>
        <p:cNvPr id="1" name=""/>
        <p:cNvGrpSpPr/>
        <p:nvPr/>
      </p:nvGrpSpPr>
      <p:grpSpPr>
        <a:xfrm>
          <a:off x="0" y="0"/>
          <a:ext cx="0" cy="0"/>
          <a:chOff x="0" y="0"/>
          <a:chExt cx="0" cy="0"/>
        </a:xfrm>
      </p:grpSpPr>
      <p:sp>
        <p:nvSpPr>
          <p:cNvPr id="8" name="Title 7"/>
          <p:cNvSpPr>
            <a:spLocks noGrp="1"/>
          </p:cNvSpPr>
          <p:nvPr>
            <p:ph type="ctrTitle"/>
          </p:nvPr>
        </p:nvSpPr>
        <p:spPr>
          <a:xfrm>
            <a:off x="2286000" y="3124200"/>
            <a:ext cx="6172200" cy="1894362"/>
          </a:xfrm>
        </p:spPr>
        <p:txBody>
          <a:bodyPr/>
          <a:lstStyle>
            <a:lvl1pPr>
              <a:defRPr b="1"/>
            </a:lvl1pPr>
          </a:lstStyle>
          <a:p>
            <a:r>
              <a:rPr kumimoji="0" lang="en-US"/>
              <a:t>Click to edit Master title style</a:t>
            </a:r>
          </a:p>
        </p:txBody>
      </p:sp>
      <p:sp>
        <p:nvSpPr>
          <p:cNvPr id="9" name="Subtitle 8"/>
          <p:cNvSpPr>
            <a:spLocks noGrp="1"/>
          </p:cNvSpPr>
          <p:nvPr>
            <p:ph type="subTitle" idx="1"/>
          </p:nvPr>
        </p:nvSpPr>
        <p:spPr>
          <a:xfrm>
            <a:off x="2286000" y="5003322"/>
            <a:ext cx="6172200" cy="1371600"/>
          </a:xfrm>
        </p:spPr>
        <p:txBody>
          <a:bodyPr/>
          <a:lstStyle>
            <a:lvl1pPr marL="0" indent="0" algn="l">
              <a:buNone/>
              <a:defRPr sz="1800" b="1">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8" name="Date Placeholder 27"/>
          <p:cNvSpPr>
            <a:spLocks noGrp="1"/>
          </p:cNvSpPr>
          <p:nvPr>
            <p:ph type="dt" sz="half" idx="10"/>
          </p:nvPr>
        </p:nvSpPr>
        <p:spPr bwMode="auto">
          <a:xfrm rot="5400000">
            <a:off x="7764621" y="1174097"/>
            <a:ext cx="2286000" cy="381000"/>
          </a:xfrm>
        </p:spPr>
        <p:txBody>
          <a:bodyPr/>
          <a:lstStyle/>
          <a:p>
            <a:fld id="{7CB97365-EBCA-4027-87D5-99FC1D4DF0BB}" type="datetimeFigureOut">
              <a:rPr lang="en-US" smtClean="0"/>
              <a:pPr/>
              <a:t>1/1/2025</a:t>
            </a:fld>
            <a:endParaRPr lang="en-US"/>
          </a:p>
        </p:txBody>
      </p:sp>
      <p:sp>
        <p:nvSpPr>
          <p:cNvPr id="17" name="Footer Placeholder 16"/>
          <p:cNvSpPr>
            <a:spLocks noGrp="1"/>
          </p:cNvSpPr>
          <p:nvPr>
            <p:ph type="ftr" sz="quarter" idx="11"/>
          </p:nvPr>
        </p:nvSpPr>
        <p:spPr bwMode="auto">
          <a:xfrm rot="5400000">
            <a:off x="7077269" y="4181669"/>
            <a:ext cx="3657600" cy="384048"/>
          </a:xfrm>
        </p:spPr>
        <p:txBody>
          <a:bodyPr/>
          <a:lstStyle/>
          <a:p>
            <a:endParaRPr kumimoji="0" lang="en-US"/>
          </a:p>
        </p:txBody>
      </p:sp>
      <p:sp>
        <p:nvSpPr>
          <p:cNvPr id="10" name="Rectangle 9"/>
          <p:cNvSpPr/>
          <p:nvPr/>
        </p:nvSpPr>
        <p:spPr bwMode="auto">
          <a:xfrm>
            <a:off x="381000" y="0"/>
            <a:ext cx="609600" cy="6858000"/>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Rectangle 11"/>
          <p:cNvSpPr/>
          <p:nvPr/>
        </p:nvSpPr>
        <p:spPr bwMode="auto">
          <a:xfrm>
            <a:off x="276336" y="0"/>
            <a:ext cx="104664" cy="68580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4" name="Rectangle 13"/>
          <p:cNvSpPr/>
          <p:nvPr/>
        </p:nvSpPr>
        <p:spPr bwMode="auto">
          <a:xfrm>
            <a:off x="990600" y="0"/>
            <a:ext cx="181872" cy="6858000"/>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9" name="Rectangle 18"/>
          <p:cNvSpPr/>
          <p:nvPr/>
        </p:nvSpPr>
        <p:spPr bwMode="auto">
          <a:xfrm>
            <a:off x="1141320" y="0"/>
            <a:ext cx="230280" cy="68580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Straight Connector 10"/>
          <p:cNvSpPr>
            <a:spLocks noChangeShapeType="1"/>
          </p:cNvSpPr>
          <p:nvPr/>
        </p:nvSpPr>
        <p:spPr bwMode="auto">
          <a:xfrm>
            <a:off x="106344" y="0"/>
            <a:ext cx="0" cy="6858000"/>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8" name="Straight Connector 17"/>
          <p:cNvSpPr>
            <a:spLocks noChangeShapeType="1"/>
          </p:cNvSpPr>
          <p:nvPr/>
        </p:nvSpPr>
        <p:spPr bwMode="auto">
          <a:xfrm>
            <a:off x="914400" y="0"/>
            <a:ext cx="0" cy="68580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0" name="Straight Connector 19"/>
          <p:cNvSpPr>
            <a:spLocks noChangeShapeType="1"/>
          </p:cNvSpPr>
          <p:nvPr/>
        </p:nvSpPr>
        <p:spPr bwMode="auto">
          <a:xfrm>
            <a:off x="854112" y="0"/>
            <a:ext cx="0" cy="6858000"/>
          </a:xfrm>
          <a:prstGeom prst="line">
            <a:avLst/>
          </a:prstGeom>
          <a:noFill/>
          <a:ln w="5715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6" name="Straight Connector 15"/>
          <p:cNvSpPr>
            <a:spLocks noChangeShapeType="1"/>
          </p:cNvSpPr>
          <p:nvPr/>
        </p:nvSpPr>
        <p:spPr bwMode="auto">
          <a:xfrm>
            <a:off x="1726640" y="0"/>
            <a:ext cx="0" cy="6858000"/>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5" name="Straight Connector 14"/>
          <p:cNvSpPr>
            <a:spLocks noChangeShapeType="1"/>
          </p:cNvSpPr>
          <p:nvPr/>
        </p:nvSpPr>
        <p:spPr bwMode="auto">
          <a:xfrm>
            <a:off x="1066800" y="0"/>
            <a:ext cx="0" cy="6858000"/>
          </a:xfrm>
          <a:prstGeom prst="line">
            <a:avLst/>
          </a:prstGeom>
          <a:noFill/>
          <a:ln w="9525"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2" name="Straight Connector 21"/>
          <p:cNvSpPr>
            <a:spLocks noChangeShapeType="1"/>
          </p:cNvSpPr>
          <p:nvPr/>
        </p:nvSpPr>
        <p:spPr bwMode="auto">
          <a:xfrm>
            <a:off x="9113856"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7" name="Rectangle 26"/>
          <p:cNvSpPr/>
          <p:nvPr/>
        </p:nvSpPr>
        <p:spPr bwMode="auto">
          <a:xfrm>
            <a:off x="1219200" y="0"/>
            <a:ext cx="76200" cy="6858000"/>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1" name="Oval 20"/>
          <p:cNvSpPr/>
          <p:nvPr/>
        </p:nvSpPr>
        <p:spPr bwMode="auto">
          <a:xfrm>
            <a:off x="609600" y="3429000"/>
            <a:ext cx="1295400" cy="1295400"/>
          </a:xfrm>
          <a:prstGeom prst="ellipse">
            <a:avLst/>
          </a:prstGeom>
          <a:solidFill>
            <a:schemeClr val="accent1"/>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Oval 22"/>
          <p:cNvSpPr/>
          <p:nvPr/>
        </p:nvSpPr>
        <p:spPr bwMode="auto">
          <a:xfrm>
            <a:off x="1309632" y="4866752"/>
            <a:ext cx="641424" cy="641424"/>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4" name="Oval 23"/>
          <p:cNvSpPr/>
          <p:nvPr/>
        </p:nvSpPr>
        <p:spPr bwMode="auto">
          <a:xfrm>
            <a:off x="1091080" y="5500632"/>
            <a:ext cx="137160" cy="13716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6" name="Oval 25"/>
          <p:cNvSpPr/>
          <p:nvPr/>
        </p:nvSpPr>
        <p:spPr bwMode="auto">
          <a:xfrm>
            <a:off x="1664208" y="5788152"/>
            <a:ext cx="274320" cy="27432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5" name="Oval 24"/>
          <p:cNvSpPr/>
          <p:nvPr/>
        </p:nvSpPr>
        <p:spPr>
          <a:xfrm>
            <a:off x="1905000" y="4495800"/>
            <a:ext cx="365760" cy="365760"/>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9" name="Slide Number Placeholder 28"/>
          <p:cNvSpPr>
            <a:spLocks noGrp="1"/>
          </p:cNvSpPr>
          <p:nvPr>
            <p:ph type="sldNum" sz="quarter" idx="12"/>
          </p:nvPr>
        </p:nvSpPr>
        <p:spPr bwMode="auto">
          <a:xfrm>
            <a:off x="1325544" y="4928702"/>
            <a:ext cx="609600" cy="517524"/>
          </a:xfrm>
        </p:spPr>
        <p:txBody>
          <a:bodyPr/>
          <a:lstStyle/>
          <a:p>
            <a:fld id="{69E29E33-B620-47F9-BB04-8846C2A5AFCC}" type="slidenum">
              <a:rPr kumimoji="0" lang="en-US" smtClean="0"/>
              <a:pPr/>
              <a:t>‹#›</a:t>
            </a:fld>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7CB97365-EBCA-4027-87D5-99FC1D4DF0BB}" type="datetimeFigureOut">
              <a:rPr lang="en-US" smtClean="0"/>
              <a:pPr/>
              <a:t>1/1/2025</a:t>
            </a:fld>
            <a:endParaRPr lang="en-US"/>
          </a:p>
        </p:txBody>
      </p:sp>
      <p:sp>
        <p:nvSpPr>
          <p:cNvPr id="5" name="Footer Placeholder 4"/>
          <p:cNvSpPr>
            <a:spLocks noGrp="1"/>
          </p:cNvSpPr>
          <p:nvPr>
            <p:ph type="ftr" sz="quarter" idx="11"/>
          </p:nvPr>
        </p:nvSpPr>
        <p:spPr/>
        <p:txBody>
          <a:bodyPr/>
          <a:lstStyle/>
          <a:p>
            <a:endParaRPr kumimoji="0" lang="en-US"/>
          </a:p>
        </p:txBody>
      </p:sp>
      <p:sp>
        <p:nvSpPr>
          <p:cNvPr id="6" name="Slide Number Placeholder 5"/>
          <p:cNvSpPr>
            <a:spLocks noGrp="1"/>
          </p:cNvSpPr>
          <p:nvPr>
            <p:ph type="sldNum" sz="quarter" idx="12"/>
          </p:nvPr>
        </p:nvSpPr>
        <p:spPr/>
        <p:txBody>
          <a:bodyPr/>
          <a:lstStyle/>
          <a:p>
            <a:fld id="{69E29E33-B620-47F9-BB04-8846C2A5AFCC}" type="slidenum">
              <a:rPr kumimoji="0" lang="en-US" smtClean="0"/>
              <a:pPr/>
              <a:t>‹#›</a:t>
            </a:fld>
            <a:endParaRPr kumimoji="0"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9"/>
            <a:ext cx="16764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7CB97365-EBCA-4027-87D5-99FC1D4DF0BB}" type="datetimeFigureOut">
              <a:rPr lang="en-US" smtClean="0"/>
              <a:pPr/>
              <a:t>1/1/2025</a:t>
            </a:fld>
            <a:endParaRPr lang="en-US"/>
          </a:p>
        </p:txBody>
      </p:sp>
      <p:sp>
        <p:nvSpPr>
          <p:cNvPr id="5" name="Footer Placeholder 4"/>
          <p:cNvSpPr>
            <a:spLocks noGrp="1"/>
          </p:cNvSpPr>
          <p:nvPr>
            <p:ph type="ftr" sz="quarter" idx="11"/>
          </p:nvPr>
        </p:nvSpPr>
        <p:spPr/>
        <p:txBody>
          <a:bodyPr/>
          <a:lstStyle/>
          <a:p>
            <a:endParaRPr kumimoji="0" lang="en-US"/>
          </a:p>
        </p:txBody>
      </p:sp>
      <p:sp>
        <p:nvSpPr>
          <p:cNvPr id="6" name="Slide Number Placeholder 5"/>
          <p:cNvSpPr>
            <a:spLocks noGrp="1"/>
          </p:cNvSpPr>
          <p:nvPr>
            <p:ph type="sldNum" sz="quarter" idx="12"/>
          </p:nvPr>
        </p:nvSpPr>
        <p:spPr/>
        <p:txBody>
          <a:bodyPr/>
          <a:lstStyle/>
          <a:p>
            <a:fld id="{69E29E33-B620-47F9-BB04-8846C2A5AFCC}" type="slidenum">
              <a:rPr kumimoji="0" lang="en-US" smtClean="0"/>
              <a:pPr/>
              <a:t>‹#›</a:t>
            </a:fld>
            <a:endParaRPr kumimoji="0"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7813"/>
            <a:ext cx="8229600" cy="1139825"/>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307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307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7" name="Rectangle 6"/>
          <p:cNvSpPr>
            <a:spLocks noGrp="1" noChangeArrowheads="1"/>
          </p:cNvSpPr>
          <p:nvPr>
            <p:ph type="sldNum" sz="quarter" idx="12"/>
          </p:nvPr>
        </p:nvSpPr>
        <p:spPr>
          <a:ln/>
        </p:spPr>
        <p:txBody>
          <a:bodyPr/>
          <a:lstStyle>
            <a:lvl1pPr>
              <a:defRPr/>
            </a:lvl1pPr>
          </a:lstStyle>
          <a:p>
            <a:pPr>
              <a:defRPr/>
            </a:pPr>
            <a:fld id="{530629C8-AF64-46BA-8373-FEF297320094}" type="slidenum">
              <a:rPr lang="en-US" altLang="en-US"/>
              <a:pPr>
                <a:defRPr/>
              </a:pPr>
              <a:t>‹#›</a:t>
            </a:fld>
            <a:endParaRPr lang="en-US"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457200" y="1600200"/>
            <a:ext cx="7467600" cy="4873752"/>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4"/>
          </p:nvPr>
        </p:nvSpPr>
        <p:spPr/>
        <p:txBody>
          <a:bodyPr rtlCol="0"/>
          <a:lstStyle/>
          <a:p>
            <a:fld id="{7CB97365-EBCA-4027-87D5-99FC1D4DF0BB}" type="datetimeFigureOut">
              <a:rPr lang="en-US" smtClean="0"/>
              <a:pPr/>
              <a:t>1/1/2025</a:t>
            </a:fld>
            <a:endParaRPr lang="en-US"/>
          </a:p>
        </p:txBody>
      </p:sp>
      <p:sp>
        <p:nvSpPr>
          <p:cNvPr id="9" name="Slide Number Placeholder 8"/>
          <p:cNvSpPr>
            <a:spLocks noGrp="1"/>
          </p:cNvSpPr>
          <p:nvPr>
            <p:ph type="sldNum" sz="quarter" idx="15"/>
          </p:nvPr>
        </p:nvSpPr>
        <p:spPr/>
        <p:txBody>
          <a:bodyPr rtlCol="0"/>
          <a:lstStyle/>
          <a:p>
            <a:fld id="{69E29E33-B620-47F9-BB04-8846C2A5AFCC}" type="slidenum">
              <a:rPr kumimoji="0" lang="en-US" smtClean="0"/>
              <a:pPr/>
              <a:t>‹#›</a:t>
            </a:fld>
            <a:endParaRPr kumimoji="0" lang="en-US"/>
          </a:p>
        </p:txBody>
      </p:sp>
      <p:sp>
        <p:nvSpPr>
          <p:cNvPr id="10" name="Footer Placeholder 9"/>
          <p:cNvSpPr>
            <a:spLocks noGrp="1"/>
          </p:cNvSpPr>
          <p:nvPr>
            <p:ph type="ftr" sz="quarter" idx="16"/>
          </p:nvPr>
        </p:nvSpPr>
        <p:spPr/>
        <p:txBody>
          <a:bodyPr rtlCol="0"/>
          <a:lstStyle/>
          <a:p>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286000" y="2895600"/>
            <a:ext cx="6172200" cy="2053590"/>
          </a:xfrm>
        </p:spPr>
        <p:txBody>
          <a:bodyPr/>
          <a:lstStyle>
            <a:lvl1pPr algn="l">
              <a:buNone/>
              <a:defRPr sz="3000" b="1" cap="small" baseline="0"/>
            </a:lvl1pPr>
          </a:lstStyle>
          <a:p>
            <a:r>
              <a:rPr kumimoji="0" lang="en-US"/>
              <a:t>Click to edit Master title style</a:t>
            </a:r>
          </a:p>
        </p:txBody>
      </p:sp>
      <p:sp>
        <p:nvSpPr>
          <p:cNvPr id="3" name="Text Placeholder 2"/>
          <p:cNvSpPr>
            <a:spLocks noGrp="1"/>
          </p:cNvSpPr>
          <p:nvPr>
            <p:ph type="body" idx="1"/>
          </p:nvPr>
        </p:nvSpPr>
        <p:spPr>
          <a:xfrm>
            <a:off x="2286000" y="5010150"/>
            <a:ext cx="6172200" cy="1371600"/>
          </a:xfrm>
        </p:spPr>
        <p:txBody>
          <a:bodyPr anchor="t"/>
          <a:lstStyle>
            <a:lvl1pPr marL="0" indent="0">
              <a:buNone/>
              <a:defRPr sz="1800" b="1">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bwMode="auto">
          <a:xfrm rot="5400000">
            <a:off x="7763256" y="1170432"/>
            <a:ext cx="2286000" cy="381000"/>
          </a:xfrm>
        </p:spPr>
        <p:txBody>
          <a:bodyPr/>
          <a:lstStyle/>
          <a:p>
            <a:fld id="{7CB97365-EBCA-4027-87D5-99FC1D4DF0BB}" type="datetimeFigureOut">
              <a:rPr lang="en-US" smtClean="0"/>
              <a:pPr/>
              <a:t>1/1/2025</a:t>
            </a:fld>
            <a:endParaRPr lang="en-US"/>
          </a:p>
        </p:txBody>
      </p:sp>
      <p:sp>
        <p:nvSpPr>
          <p:cNvPr id="5" name="Footer Placeholder 4"/>
          <p:cNvSpPr>
            <a:spLocks noGrp="1"/>
          </p:cNvSpPr>
          <p:nvPr>
            <p:ph type="ftr" sz="quarter" idx="11"/>
          </p:nvPr>
        </p:nvSpPr>
        <p:spPr bwMode="auto">
          <a:xfrm rot="5400000">
            <a:off x="7077456" y="4178808"/>
            <a:ext cx="3657600" cy="384048"/>
          </a:xfrm>
        </p:spPr>
        <p:txBody>
          <a:bodyPr/>
          <a:lstStyle/>
          <a:p>
            <a:endParaRPr kumimoji="0" lang="en-US"/>
          </a:p>
        </p:txBody>
      </p:sp>
      <p:sp>
        <p:nvSpPr>
          <p:cNvPr id="9" name="Rectangle 8"/>
          <p:cNvSpPr/>
          <p:nvPr/>
        </p:nvSpPr>
        <p:spPr bwMode="auto">
          <a:xfrm>
            <a:off x="381000" y="0"/>
            <a:ext cx="609600" cy="6858000"/>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bwMode="auto">
          <a:xfrm>
            <a:off x="276336" y="0"/>
            <a:ext cx="104664" cy="68580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tangle 10"/>
          <p:cNvSpPr/>
          <p:nvPr/>
        </p:nvSpPr>
        <p:spPr bwMode="auto">
          <a:xfrm>
            <a:off x="990600" y="0"/>
            <a:ext cx="181872" cy="6858000"/>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Rectangle 11"/>
          <p:cNvSpPr/>
          <p:nvPr/>
        </p:nvSpPr>
        <p:spPr bwMode="auto">
          <a:xfrm>
            <a:off x="1141320" y="0"/>
            <a:ext cx="230280" cy="68580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Straight Connector 12"/>
          <p:cNvSpPr>
            <a:spLocks noChangeShapeType="1"/>
          </p:cNvSpPr>
          <p:nvPr/>
        </p:nvSpPr>
        <p:spPr bwMode="auto">
          <a:xfrm>
            <a:off x="106344" y="0"/>
            <a:ext cx="0" cy="6858000"/>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4" name="Straight Connector 13"/>
          <p:cNvSpPr>
            <a:spLocks noChangeShapeType="1"/>
          </p:cNvSpPr>
          <p:nvPr/>
        </p:nvSpPr>
        <p:spPr bwMode="auto">
          <a:xfrm>
            <a:off x="914400" y="0"/>
            <a:ext cx="0" cy="68580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5" name="Straight Connector 14"/>
          <p:cNvSpPr>
            <a:spLocks noChangeShapeType="1"/>
          </p:cNvSpPr>
          <p:nvPr/>
        </p:nvSpPr>
        <p:spPr bwMode="auto">
          <a:xfrm>
            <a:off x="854112" y="0"/>
            <a:ext cx="0" cy="6858000"/>
          </a:xfrm>
          <a:prstGeom prst="line">
            <a:avLst/>
          </a:prstGeom>
          <a:noFill/>
          <a:ln w="5715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6" name="Straight Connector 15"/>
          <p:cNvSpPr>
            <a:spLocks noChangeShapeType="1"/>
          </p:cNvSpPr>
          <p:nvPr/>
        </p:nvSpPr>
        <p:spPr bwMode="auto">
          <a:xfrm>
            <a:off x="1726640" y="0"/>
            <a:ext cx="0" cy="6858000"/>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7" name="Straight Connector 16"/>
          <p:cNvSpPr>
            <a:spLocks noChangeShapeType="1"/>
          </p:cNvSpPr>
          <p:nvPr/>
        </p:nvSpPr>
        <p:spPr bwMode="auto">
          <a:xfrm>
            <a:off x="1066800" y="0"/>
            <a:ext cx="0" cy="6858000"/>
          </a:xfrm>
          <a:prstGeom prst="line">
            <a:avLst/>
          </a:prstGeom>
          <a:noFill/>
          <a:ln w="9525"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8" name="Rectangle 17"/>
          <p:cNvSpPr/>
          <p:nvPr/>
        </p:nvSpPr>
        <p:spPr bwMode="auto">
          <a:xfrm>
            <a:off x="1219200" y="0"/>
            <a:ext cx="76200" cy="6858000"/>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9" name="Oval 18"/>
          <p:cNvSpPr/>
          <p:nvPr/>
        </p:nvSpPr>
        <p:spPr bwMode="auto">
          <a:xfrm>
            <a:off x="609600" y="3429000"/>
            <a:ext cx="1295400" cy="129540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0" name="Oval 19"/>
          <p:cNvSpPr/>
          <p:nvPr/>
        </p:nvSpPr>
        <p:spPr bwMode="auto">
          <a:xfrm>
            <a:off x="1324704" y="4866752"/>
            <a:ext cx="641424" cy="641424"/>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1" name="Oval 20"/>
          <p:cNvSpPr/>
          <p:nvPr/>
        </p:nvSpPr>
        <p:spPr bwMode="auto">
          <a:xfrm>
            <a:off x="1091080" y="5500632"/>
            <a:ext cx="137160" cy="13716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2" name="Oval 21"/>
          <p:cNvSpPr/>
          <p:nvPr/>
        </p:nvSpPr>
        <p:spPr bwMode="auto">
          <a:xfrm>
            <a:off x="1664208" y="5791200"/>
            <a:ext cx="274320" cy="27432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Oval 22"/>
          <p:cNvSpPr/>
          <p:nvPr/>
        </p:nvSpPr>
        <p:spPr bwMode="auto">
          <a:xfrm>
            <a:off x="1879040" y="4479888"/>
            <a:ext cx="365760" cy="365760"/>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6" name="Straight Connector 25"/>
          <p:cNvSpPr>
            <a:spLocks noChangeShapeType="1"/>
          </p:cNvSpPr>
          <p:nvPr/>
        </p:nvSpPr>
        <p:spPr bwMode="auto">
          <a:xfrm>
            <a:off x="9097944"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6" name="Slide Number Placeholder 5"/>
          <p:cNvSpPr>
            <a:spLocks noGrp="1"/>
          </p:cNvSpPr>
          <p:nvPr>
            <p:ph type="sldNum" sz="quarter" idx="12"/>
          </p:nvPr>
        </p:nvSpPr>
        <p:spPr bwMode="auto">
          <a:xfrm>
            <a:off x="1340616" y="4928702"/>
            <a:ext cx="609600" cy="517524"/>
          </a:xfrm>
        </p:spPr>
        <p:txBody>
          <a:bodyPr/>
          <a:lstStyle/>
          <a:p>
            <a:fld id="{69E29E33-B620-47F9-BB04-8846C2A5AFCC}" type="slidenum">
              <a:rPr kumimoji="0" lang="en-US" smtClean="0"/>
              <a:pPr/>
              <a:t>‹#›</a:t>
            </a:fld>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5" name="Date Placeholder 4"/>
          <p:cNvSpPr>
            <a:spLocks noGrp="1"/>
          </p:cNvSpPr>
          <p:nvPr>
            <p:ph type="dt" sz="half" idx="10"/>
          </p:nvPr>
        </p:nvSpPr>
        <p:spPr/>
        <p:txBody>
          <a:bodyPr/>
          <a:lstStyle/>
          <a:p>
            <a:fld id="{7CB97365-EBCA-4027-87D5-99FC1D4DF0BB}" type="datetimeFigureOut">
              <a:rPr lang="en-US" smtClean="0"/>
              <a:pPr/>
              <a:t>1/1/2025</a:t>
            </a:fld>
            <a:endParaRPr lang="en-US"/>
          </a:p>
        </p:txBody>
      </p:sp>
      <p:sp>
        <p:nvSpPr>
          <p:cNvPr id="6" name="Footer Placeholder 5"/>
          <p:cNvSpPr>
            <a:spLocks noGrp="1"/>
          </p:cNvSpPr>
          <p:nvPr>
            <p:ph type="ftr" sz="quarter" idx="11"/>
          </p:nvPr>
        </p:nvSpPr>
        <p:spPr/>
        <p:txBody>
          <a:bodyPr/>
          <a:lstStyle/>
          <a:p>
            <a:endParaRPr kumimoji="0" lang="en-US"/>
          </a:p>
        </p:txBody>
      </p:sp>
      <p:sp>
        <p:nvSpPr>
          <p:cNvPr id="7" name="Slide Number Placeholder 6"/>
          <p:cNvSpPr>
            <a:spLocks noGrp="1"/>
          </p:cNvSpPr>
          <p:nvPr>
            <p:ph type="sldNum" sz="quarter" idx="12"/>
          </p:nvPr>
        </p:nvSpPr>
        <p:spPr/>
        <p:txBody>
          <a:bodyPr/>
          <a:lstStyle/>
          <a:p>
            <a:fld id="{69E29E33-B620-47F9-BB04-8846C2A5AFCC}" type="slidenum">
              <a:rPr kumimoji="0" lang="en-US" smtClean="0"/>
              <a:pPr/>
              <a:t>‹#›</a:t>
            </a:fld>
            <a:endParaRPr kumimoji="0" lang="en-US"/>
          </a:p>
        </p:txBody>
      </p:sp>
      <p:sp>
        <p:nvSpPr>
          <p:cNvPr id="9" name="Content Placeholder 8"/>
          <p:cNvSpPr>
            <a:spLocks noGrp="1"/>
          </p:cNvSpPr>
          <p:nvPr>
            <p:ph sz="quarter" idx="1"/>
          </p:nvPr>
        </p:nvSpPr>
        <p:spPr>
          <a:xfrm>
            <a:off x="457200" y="1600200"/>
            <a:ext cx="3657600" cy="4572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4270248" y="1600200"/>
            <a:ext cx="3657600" cy="4572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7543800" cy="1143000"/>
          </a:xfrm>
        </p:spPr>
        <p:txBody>
          <a:bodyPr anchor="b"/>
          <a:lstStyle>
            <a:lvl1pPr>
              <a:defRPr/>
            </a:lvl1pPr>
          </a:lstStyle>
          <a:p>
            <a:r>
              <a:rPr kumimoji="0" lang="en-US"/>
              <a:t>Click to edit Master title style</a:t>
            </a:r>
          </a:p>
        </p:txBody>
      </p:sp>
      <p:sp>
        <p:nvSpPr>
          <p:cNvPr id="7" name="Date Placeholder 6"/>
          <p:cNvSpPr>
            <a:spLocks noGrp="1"/>
          </p:cNvSpPr>
          <p:nvPr>
            <p:ph type="dt" sz="half" idx="10"/>
          </p:nvPr>
        </p:nvSpPr>
        <p:spPr/>
        <p:txBody>
          <a:bodyPr/>
          <a:lstStyle/>
          <a:p>
            <a:fld id="{7CB97365-EBCA-4027-87D5-99FC1D4DF0BB}" type="datetimeFigureOut">
              <a:rPr lang="en-US" smtClean="0"/>
              <a:pPr/>
              <a:t>1/1/2025</a:t>
            </a:fld>
            <a:endParaRPr lang="en-US"/>
          </a:p>
        </p:txBody>
      </p:sp>
      <p:sp>
        <p:nvSpPr>
          <p:cNvPr id="8" name="Footer Placeholder 7"/>
          <p:cNvSpPr>
            <a:spLocks noGrp="1"/>
          </p:cNvSpPr>
          <p:nvPr>
            <p:ph type="ftr" sz="quarter" idx="11"/>
          </p:nvPr>
        </p:nvSpPr>
        <p:spPr/>
        <p:txBody>
          <a:bodyPr/>
          <a:lstStyle/>
          <a:p>
            <a:endParaRPr kumimoji="0" lang="en-US"/>
          </a:p>
        </p:txBody>
      </p:sp>
      <p:sp>
        <p:nvSpPr>
          <p:cNvPr id="9" name="Slide Number Placeholder 8"/>
          <p:cNvSpPr>
            <a:spLocks noGrp="1"/>
          </p:cNvSpPr>
          <p:nvPr>
            <p:ph type="sldNum" sz="quarter" idx="12"/>
          </p:nvPr>
        </p:nvSpPr>
        <p:spPr/>
        <p:txBody>
          <a:bodyPr/>
          <a:lstStyle/>
          <a:p>
            <a:fld id="{69E29E33-B620-47F9-BB04-8846C2A5AFCC}" type="slidenum">
              <a:rPr kumimoji="0" lang="en-US" smtClean="0"/>
              <a:pPr/>
              <a:t>‹#›</a:t>
            </a:fld>
            <a:endParaRPr kumimoji="0" lang="en-US"/>
          </a:p>
        </p:txBody>
      </p:sp>
      <p:sp>
        <p:nvSpPr>
          <p:cNvPr id="11" name="Content Placeholder 10"/>
          <p:cNvSpPr>
            <a:spLocks noGrp="1"/>
          </p:cNvSpPr>
          <p:nvPr>
            <p:ph sz="quarter" idx="2"/>
          </p:nvPr>
        </p:nvSpPr>
        <p:spPr>
          <a:xfrm>
            <a:off x="457200" y="2362200"/>
            <a:ext cx="3657600" cy="38862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4371975" y="2362200"/>
            <a:ext cx="3657600" cy="38862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2" name="Text Placeholder 11"/>
          <p:cNvSpPr>
            <a:spLocks noGrp="1"/>
          </p:cNvSpPr>
          <p:nvPr>
            <p:ph type="body" sz="quarter" idx="1"/>
          </p:nvPr>
        </p:nvSpPr>
        <p:spPr>
          <a:xfrm>
            <a:off x="457200" y="1569720"/>
            <a:ext cx="3657600" cy="658368"/>
          </a:xfrm>
          <a:prstGeom prst="roundRect">
            <a:avLst>
              <a:gd name="adj" fmla="val 16667"/>
            </a:avLst>
          </a:prstGeom>
          <a:solidFill>
            <a:schemeClr val="accent1"/>
          </a:solidFill>
        </p:spPr>
        <p:txBody>
          <a:bodyPr rtlCol="0" anchor="ctr">
            <a:noAutofit/>
          </a:bodyPr>
          <a:lstStyle>
            <a:lvl1pPr marL="0" indent="0">
              <a:buFontTx/>
              <a:buNone/>
              <a:defRPr sz="2000" b="1">
                <a:solidFill>
                  <a:srgbClr val="FFFFFF"/>
                </a:solidFill>
              </a:defRPr>
            </a:lvl1pPr>
          </a:lstStyle>
          <a:p>
            <a:pPr lvl="0" eaLnBrk="1" latinLnBrk="0" hangingPunct="1"/>
            <a:r>
              <a:rPr kumimoji="0" lang="en-US"/>
              <a:t>Click to edit Master text styles</a:t>
            </a:r>
          </a:p>
        </p:txBody>
      </p:sp>
      <p:sp>
        <p:nvSpPr>
          <p:cNvPr id="14" name="Text Placeholder 13"/>
          <p:cNvSpPr>
            <a:spLocks noGrp="1"/>
          </p:cNvSpPr>
          <p:nvPr>
            <p:ph type="body" sz="quarter" idx="3"/>
          </p:nvPr>
        </p:nvSpPr>
        <p:spPr>
          <a:xfrm>
            <a:off x="4343400" y="1569720"/>
            <a:ext cx="3657600" cy="658368"/>
          </a:xfrm>
          <a:prstGeom prst="roundRect">
            <a:avLst>
              <a:gd name="adj" fmla="val 16667"/>
            </a:avLst>
          </a:prstGeom>
          <a:solidFill>
            <a:schemeClr val="accent1"/>
          </a:solidFill>
        </p:spPr>
        <p:txBody>
          <a:bodyPr rtlCol="0" anchor="ctr">
            <a:noAutofit/>
          </a:bodyPr>
          <a:lstStyle>
            <a:lvl1pPr marL="0" indent="0">
              <a:buFontTx/>
              <a:buNone/>
              <a:defRPr sz="2000" b="1">
                <a:solidFill>
                  <a:srgbClr val="FFFFFF"/>
                </a:solidFill>
              </a:defRPr>
            </a:lvl1pPr>
          </a:lstStyle>
          <a:p>
            <a:pPr lvl="0" eaLnBrk="1" latinLnBrk="0" hangingPunct="1"/>
            <a:r>
              <a:rPr kumimoji="0" lang="en-US"/>
              <a:t>Click to edit Master text styles</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6" name="Date Placeholder 5"/>
          <p:cNvSpPr>
            <a:spLocks noGrp="1"/>
          </p:cNvSpPr>
          <p:nvPr>
            <p:ph type="dt" sz="half" idx="10"/>
          </p:nvPr>
        </p:nvSpPr>
        <p:spPr/>
        <p:txBody>
          <a:bodyPr rtlCol="0"/>
          <a:lstStyle/>
          <a:p>
            <a:fld id="{7CB97365-EBCA-4027-87D5-99FC1D4DF0BB}" type="datetimeFigureOut">
              <a:rPr lang="en-US" smtClean="0"/>
              <a:pPr/>
              <a:t>1/1/2025</a:t>
            </a:fld>
            <a:endParaRPr lang="en-US"/>
          </a:p>
        </p:txBody>
      </p:sp>
      <p:sp>
        <p:nvSpPr>
          <p:cNvPr id="7" name="Slide Number Placeholder 6"/>
          <p:cNvSpPr>
            <a:spLocks noGrp="1"/>
          </p:cNvSpPr>
          <p:nvPr>
            <p:ph type="sldNum" sz="quarter" idx="11"/>
          </p:nvPr>
        </p:nvSpPr>
        <p:spPr/>
        <p:txBody>
          <a:bodyPr rtlCol="0"/>
          <a:lstStyle/>
          <a:p>
            <a:fld id="{69E29E33-B620-47F9-BB04-8846C2A5AFCC}" type="slidenum">
              <a:rPr kumimoji="0" lang="en-US" smtClean="0"/>
              <a:pPr/>
              <a:t>‹#›</a:t>
            </a:fld>
            <a:endParaRPr kumimoji="0" lang="en-US"/>
          </a:p>
        </p:txBody>
      </p:sp>
      <p:sp>
        <p:nvSpPr>
          <p:cNvPr id="8" name="Footer Placeholder 7"/>
          <p:cNvSpPr>
            <a:spLocks noGrp="1"/>
          </p:cNvSpPr>
          <p:nvPr>
            <p:ph type="ftr" sz="quarter" idx="12"/>
          </p:nvPr>
        </p:nvSpPr>
        <p:spPr/>
        <p:txBody>
          <a:bodyPr rtlCol="0"/>
          <a:lstStyle/>
          <a:p>
            <a:endParaRPr kumimoji="0"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CB97365-EBCA-4027-87D5-99FC1D4DF0BB}" type="datetimeFigureOut">
              <a:rPr lang="en-US" smtClean="0"/>
              <a:pPr/>
              <a:t>1/1/2025</a:t>
            </a:fld>
            <a:endParaRPr lang="en-US"/>
          </a:p>
        </p:txBody>
      </p:sp>
      <p:sp>
        <p:nvSpPr>
          <p:cNvPr id="3" name="Footer Placeholder 2"/>
          <p:cNvSpPr>
            <a:spLocks noGrp="1"/>
          </p:cNvSpPr>
          <p:nvPr>
            <p:ph type="ftr" sz="quarter" idx="11"/>
          </p:nvPr>
        </p:nvSpPr>
        <p:spPr/>
        <p:txBody>
          <a:bodyPr/>
          <a:lstStyle/>
          <a:p>
            <a:endParaRPr kumimoji="0" lang="en-US"/>
          </a:p>
        </p:txBody>
      </p:sp>
      <p:sp>
        <p:nvSpPr>
          <p:cNvPr id="4" name="Slide Number Placeholder 3"/>
          <p:cNvSpPr>
            <a:spLocks noGrp="1"/>
          </p:cNvSpPr>
          <p:nvPr>
            <p:ph type="sldNum" sz="quarter" idx="12"/>
          </p:nvPr>
        </p:nvSpPr>
        <p:spPr/>
        <p:txBody>
          <a:bodyPr/>
          <a:lstStyle/>
          <a:p>
            <a:fld id="{69E29E33-B620-47F9-BB04-8846C2A5AFCC}" type="slidenum">
              <a:rPr kumimoji="0" lang="en-US" smtClean="0"/>
              <a:pPr/>
              <a:t>‹#›</a:t>
            </a:fld>
            <a:endParaRPr kumimoji="0"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1">
        <a:schemeClr val="bg1"/>
      </p:bgRef>
    </p:bg>
    <p:spTree>
      <p:nvGrpSpPr>
        <p:cNvPr id="1" name=""/>
        <p:cNvGrpSpPr/>
        <p:nvPr/>
      </p:nvGrpSpPr>
      <p:grpSpPr>
        <a:xfrm>
          <a:off x="0" y="0"/>
          <a:ext cx="0" cy="0"/>
          <a:chOff x="0" y="0"/>
          <a:chExt cx="0" cy="0"/>
        </a:xfrm>
      </p:grpSpPr>
      <p:sp>
        <p:nvSpPr>
          <p:cNvPr id="10" name="Straight Connector 9"/>
          <p:cNvSpPr>
            <a:spLocks noChangeShapeType="1"/>
          </p:cNvSpPr>
          <p:nvPr/>
        </p:nvSpPr>
        <p:spPr bwMode="auto">
          <a:xfrm>
            <a:off x="8763000" y="0"/>
            <a:ext cx="0" cy="68580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 name="Title 1"/>
          <p:cNvSpPr>
            <a:spLocks noGrp="1"/>
          </p:cNvSpPr>
          <p:nvPr>
            <p:ph type="title"/>
          </p:nvPr>
        </p:nvSpPr>
        <p:spPr>
          <a:xfrm rot="5400000">
            <a:off x="3371850" y="3200400"/>
            <a:ext cx="6309360" cy="457200"/>
          </a:xfrm>
        </p:spPr>
        <p:txBody>
          <a:bodyPr anchor="b"/>
          <a:lstStyle>
            <a:lvl1pPr algn="l">
              <a:buNone/>
              <a:defRPr sz="2000" b="1" cap="small" baseline="0"/>
            </a:lvl1pPr>
          </a:lstStyle>
          <a:p>
            <a:r>
              <a:rPr kumimoji="0" lang="en-US"/>
              <a:t>Click to edit Master title style</a:t>
            </a:r>
          </a:p>
        </p:txBody>
      </p:sp>
      <p:sp>
        <p:nvSpPr>
          <p:cNvPr id="3" name="Text Placeholder 2"/>
          <p:cNvSpPr>
            <a:spLocks noGrp="1"/>
          </p:cNvSpPr>
          <p:nvPr>
            <p:ph type="body" idx="2"/>
          </p:nvPr>
        </p:nvSpPr>
        <p:spPr>
          <a:xfrm>
            <a:off x="6812280" y="274320"/>
            <a:ext cx="1527048" cy="4983480"/>
          </a:xfrm>
        </p:spPr>
        <p:txBody>
          <a:bodyPr/>
          <a:lstStyle>
            <a:lvl1pPr marL="0" indent="0">
              <a:spcBef>
                <a:spcPts val="400"/>
              </a:spcBef>
              <a:spcAft>
                <a:spcPts val="1000"/>
              </a:spcAft>
              <a:buNone/>
              <a:defRPr sz="1200"/>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8" name="Straight Connector 7"/>
          <p:cNvSpPr>
            <a:spLocks noChangeShapeType="1"/>
          </p:cNvSpPr>
          <p:nvPr/>
        </p:nvSpPr>
        <p:spPr bwMode="auto">
          <a:xfrm>
            <a:off x="62484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9" name="Straight Connector 8"/>
          <p:cNvSpPr>
            <a:spLocks noChangeShapeType="1"/>
          </p:cNvSpPr>
          <p:nvPr/>
        </p:nvSpPr>
        <p:spPr bwMode="auto">
          <a:xfrm>
            <a:off x="6192296" y="0"/>
            <a:ext cx="0" cy="6858000"/>
          </a:xfrm>
          <a:prstGeom prst="line">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1" name="Straight Connector 10"/>
          <p:cNvSpPr>
            <a:spLocks noChangeShapeType="1"/>
          </p:cNvSpPr>
          <p:nvPr/>
        </p:nvSpPr>
        <p:spPr bwMode="auto">
          <a:xfrm>
            <a:off x="8991600" y="0"/>
            <a:ext cx="0" cy="6858000"/>
          </a:xfrm>
          <a:prstGeom prst="line">
            <a:avLst/>
          </a:prstGeom>
          <a:noFill/>
          <a:ln w="1905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Rectangle 11"/>
          <p:cNvSpPr/>
          <p:nvPr/>
        </p:nvSpPr>
        <p:spPr bwMode="auto">
          <a:xfrm>
            <a:off x="8839200" y="0"/>
            <a:ext cx="304800" cy="68580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Straight Connector 12"/>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4" name="Oval 13"/>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8" name="Content Placeholder 17"/>
          <p:cNvSpPr>
            <a:spLocks noGrp="1"/>
          </p:cNvSpPr>
          <p:nvPr>
            <p:ph sz="quarter" idx="1"/>
          </p:nvPr>
        </p:nvSpPr>
        <p:spPr>
          <a:xfrm>
            <a:off x="304800" y="274320"/>
            <a:ext cx="5638800" cy="6327648"/>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21" name="Date Placeholder 20"/>
          <p:cNvSpPr>
            <a:spLocks noGrp="1"/>
          </p:cNvSpPr>
          <p:nvPr>
            <p:ph type="dt" sz="half" idx="14"/>
          </p:nvPr>
        </p:nvSpPr>
        <p:spPr/>
        <p:txBody>
          <a:bodyPr rtlCol="0"/>
          <a:lstStyle/>
          <a:p>
            <a:fld id="{7CB97365-EBCA-4027-87D5-99FC1D4DF0BB}" type="datetimeFigureOut">
              <a:rPr lang="en-US" smtClean="0"/>
              <a:pPr/>
              <a:t>1/1/2025</a:t>
            </a:fld>
            <a:endParaRPr lang="en-US"/>
          </a:p>
        </p:txBody>
      </p:sp>
      <p:sp>
        <p:nvSpPr>
          <p:cNvPr id="22" name="Slide Number Placeholder 21"/>
          <p:cNvSpPr>
            <a:spLocks noGrp="1"/>
          </p:cNvSpPr>
          <p:nvPr>
            <p:ph type="sldNum" sz="quarter" idx="15"/>
          </p:nvPr>
        </p:nvSpPr>
        <p:spPr/>
        <p:txBody>
          <a:bodyPr rtlCol="0"/>
          <a:lstStyle/>
          <a:p>
            <a:fld id="{69E29E33-B620-47F9-BB04-8846C2A5AFCC}" type="slidenum">
              <a:rPr kumimoji="0" lang="en-US" smtClean="0"/>
              <a:pPr/>
              <a:t>‹#›</a:t>
            </a:fld>
            <a:endParaRPr kumimoji="0" lang="en-US"/>
          </a:p>
        </p:txBody>
      </p:sp>
      <p:sp>
        <p:nvSpPr>
          <p:cNvPr id="23" name="Footer Placeholder 22"/>
          <p:cNvSpPr>
            <a:spLocks noGrp="1"/>
          </p:cNvSpPr>
          <p:nvPr>
            <p:ph type="ftr" sz="quarter" idx="16"/>
          </p:nvPr>
        </p:nvSpPr>
        <p:spPr/>
        <p:txBody>
          <a:bodyPr rtlCol="0"/>
          <a:lstStyle/>
          <a:p>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traight Connector 8"/>
          <p:cNvSpPr>
            <a:spLocks noChangeShapeType="1"/>
          </p:cNvSpPr>
          <p:nvPr/>
        </p:nvSpPr>
        <p:spPr bwMode="auto">
          <a:xfrm>
            <a:off x="87630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Oval 12"/>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 name="Title 1"/>
          <p:cNvSpPr>
            <a:spLocks noGrp="1"/>
          </p:cNvSpPr>
          <p:nvPr>
            <p:ph type="title"/>
          </p:nvPr>
        </p:nvSpPr>
        <p:spPr>
          <a:xfrm rot="5400000">
            <a:off x="3350133" y="3200400"/>
            <a:ext cx="6309360" cy="457200"/>
          </a:xfrm>
        </p:spPr>
        <p:txBody>
          <a:bodyPr anchor="b"/>
          <a:lstStyle>
            <a:lvl1pPr algn="l">
              <a:buNone/>
              <a:defRPr sz="2000" b="1"/>
            </a:lvl1pPr>
          </a:lstStyle>
          <a:p>
            <a:r>
              <a:rPr kumimoji="0" lang="en-US"/>
              <a:t>Click to edit Master title style</a:t>
            </a:r>
          </a:p>
        </p:txBody>
      </p:sp>
      <p:sp>
        <p:nvSpPr>
          <p:cNvPr id="3" name="Picture Placeholder 2"/>
          <p:cNvSpPr>
            <a:spLocks noGrp="1"/>
          </p:cNvSpPr>
          <p:nvPr>
            <p:ph type="pic" idx="1"/>
          </p:nvPr>
        </p:nvSpPr>
        <p:spPr>
          <a:xfrm>
            <a:off x="0" y="0"/>
            <a:ext cx="6172200" cy="6858000"/>
          </a:xfrm>
          <a:solidFill>
            <a:schemeClr val="bg2"/>
          </a:solidFill>
          <a:ln w="1270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lstStyle>
            <a:lvl1pPr marL="0" indent="0">
              <a:buNone/>
              <a:defRPr sz="3200"/>
            </a:lvl1pPr>
          </a:lstStyle>
          <a:p>
            <a:pPr algn="ctr" eaLnBrk="1" latinLnBrk="0" hangingPunct="1">
              <a:buFontTx/>
              <a:buNone/>
            </a:pPr>
            <a:r>
              <a:rPr kumimoji="0" lang="en-US"/>
              <a:t>Click icon to add picture</a:t>
            </a:r>
            <a:endParaRPr kumimoji="0" lang="en-US" dirty="0"/>
          </a:p>
        </p:txBody>
      </p:sp>
      <p:sp>
        <p:nvSpPr>
          <p:cNvPr id="4" name="Text Placeholder 3"/>
          <p:cNvSpPr>
            <a:spLocks noGrp="1"/>
          </p:cNvSpPr>
          <p:nvPr>
            <p:ph type="body" sz="half" idx="2"/>
          </p:nvPr>
        </p:nvSpPr>
        <p:spPr>
          <a:xfrm>
            <a:off x="6765798" y="264795"/>
            <a:ext cx="1524000" cy="4956048"/>
          </a:xfrm>
        </p:spPr>
        <p:txBody>
          <a:bodyPr rot="0" spcFirstLastPara="0" vertOverflow="overflow" horzOverflow="overflow" vert="horz" wrap="square" lIns="91440" tIns="45720" rIns="91440" bIns="45720" numCol="1" spcCol="274320" rtlCol="0" fromWordArt="0" anchor="t" anchorCtr="0" forceAA="0" compatLnSpc="1">
            <a:normAutofit/>
          </a:bodyPr>
          <a:lstStyle>
            <a:lvl1pPr marL="0" indent="0">
              <a:spcBef>
                <a:spcPts val="100"/>
              </a:spcBef>
              <a:spcAft>
                <a:spcPts val="400"/>
              </a:spcAft>
              <a:buFontTx/>
              <a:buNone/>
              <a:defRPr sz="12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10" name="Straight Connector 9"/>
          <p:cNvSpPr>
            <a:spLocks noChangeShapeType="1"/>
          </p:cNvSpPr>
          <p:nvPr/>
        </p:nvSpPr>
        <p:spPr bwMode="auto">
          <a:xfrm>
            <a:off x="8991600" y="0"/>
            <a:ext cx="0" cy="6858000"/>
          </a:xfrm>
          <a:prstGeom prst="lin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1" name="Rectangle 10"/>
          <p:cNvSpPr/>
          <p:nvPr/>
        </p:nvSpPr>
        <p:spPr bwMode="auto">
          <a:xfrm>
            <a:off x="8839200" y="0"/>
            <a:ext cx="304800" cy="6858000"/>
          </a:xfrm>
          <a:prstGeom prst="rect">
            <a:avLst/>
          </a:prstGeom>
          <a:solidFill>
            <a:schemeClr val="accent1">
              <a:tint val="6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Straight Connector 11"/>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9" name="Straight Connector 18"/>
          <p:cNvSpPr>
            <a:spLocks noChangeShapeType="1"/>
          </p:cNvSpPr>
          <p:nvPr/>
        </p:nvSpPr>
        <p:spPr bwMode="auto">
          <a:xfrm>
            <a:off x="62484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0" name="Straight Connector 19"/>
          <p:cNvSpPr>
            <a:spLocks noChangeShapeType="1"/>
          </p:cNvSpPr>
          <p:nvPr/>
        </p:nvSpPr>
        <p:spPr bwMode="auto">
          <a:xfrm>
            <a:off x="6192296" y="0"/>
            <a:ext cx="0" cy="6858000"/>
          </a:xfrm>
          <a:prstGeom prst="line">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7" name="Date Placeholder 16"/>
          <p:cNvSpPr>
            <a:spLocks noGrp="1"/>
          </p:cNvSpPr>
          <p:nvPr>
            <p:ph type="dt" sz="half" idx="10"/>
          </p:nvPr>
        </p:nvSpPr>
        <p:spPr/>
        <p:txBody>
          <a:bodyPr rtlCol="0"/>
          <a:lstStyle/>
          <a:p>
            <a:fld id="{7CB97365-EBCA-4027-87D5-99FC1D4DF0BB}" type="datetimeFigureOut">
              <a:rPr lang="en-US" smtClean="0"/>
              <a:pPr/>
              <a:t>1/1/2025</a:t>
            </a:fld>
            <a:endParaRPr lang="en-US"/>
          </a:p>
        </p:txBody>
      </p:sp>
      <p:sp>
        <p:nvSpPr>
          <p:cNvPr id="18" name="Slide Number Placeholder 17"/>
          <p:cNvSpPr>
            <a:spLocks noGrp="1"/>
          </p:cNvSpPr>
          <p:nvPr>
            <p:ph type="sldNum" sz="quarter" idx="11"/>
          </p:nvPr>
        </p:nvSpPr>
        <p:spPr/>
        <p:txBody>
          <a:bodyPr rtlCol="0"/>
          <a:lstStyle/>
          <a:p>
            <a:fld id="{69E29E33-B620-47F9-BB04-8846C2A5AFCC}" type="slidenum">
              <a:rPr kumimoji="0" lang="en-US" smtClean="0"/>
              <a:pPr/>
              <a:t>‹#›</a:t>
            </a:fld>
            <a:endParaRPr kumimoji="0" lang="en-US"/>
          </a:p>
        </p:txBody>
      </p:sp>
      <p:sp>
        <p:nvSpPr>
          <p:cNvPr id="21" name="Footer Placeholder 20"/>
          <p:cNvSpPr>
            <a:spLocks noGrp="1"/>
          </p:cNvSpPr>
          <p:nvPr>
            <p:ph type="ftr" sz="quarter" idx="12"/>
          </p:nvPr>
        </p:nvSpPr>
        <p:spPr/>
        <p:txBody>
          <a:bodyPr rtlCol="0"/>
          <a:lstStyle/>
          <a:p>
            <a:endParaRPr kumimoji="0"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6" name="Straight Connector 15"/>
          <p:cNvSpPr>
            <a:spLocks noChangeShapeType="1"/>
          </p:cNvSpPr>
          <p:nvPr/>
        </p:nvSpPr>
        <p:spPr bwMode="auto">
          <a:xfrm>
            <a:off x="8763000" y="0"/>
            <a:ext cx="0" cy="68580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2" name="Title Placeholder 21"/>
          <p:cNvSpPr>
            <a:spLocks noGrp="1"/>
          </p:cNvSpPr>
          <p:nvPr>
            <p:ph type="title"/>
          </p:nvPr>
        </p:nvSpPr>
        <p:spPr>
          <a:xfrm>
            <a:off x="457200" y="274638"/>
            <a:ext cx="7467600" cy="1143000"/>
          </a:xfrm>
          <a:prstGeom prst="rect">
            <a:avLst/>
          </a:prstGeom>
        </p:spPr>
        <p:txBody>
          <a:bodyPr vert="horz" anchor="b">
            <a:normAutofit/>
          </a:bodyPr>
          <a:lstStyle/>
          <a:p>
            <a:r>
              <a:rPr kumimoji="0" lang="en-US"/>
              <a:t>Click to edit Master title style</a:t>
            </a:r>
          </a:p>
        </p:txBody>
      </p:sp>
      <p:sp>
        <p:nvSpPr>
          <p:cNvPr id="13" name="Text Placeholder 12"/>
          <p:cNvSpPr>
            <a:spLocks noGrp="1"/>
          </p:cNvSpPr>
          <p:nvPr>
            <p:ph type="body" idx="1"/>
          </p:nvPr>
        </p:nvSpPr>
        <p:spPr>
          <a:xfrm>
            <a:off x="457200" y="1600200"/>
            <a:ext cx="7467600" cy="4873752"/>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4" name="Date Placeholder 13"/>
          <p:cNvSpPr>
            <a:spLocks noGrp="1"/>
          </p:cNvSpPr>
          <p:nvPr>
            <p:ph type="dt" sz="half" idx="2"/>
          </p:nvPr>
        </p:nvSpPr>
        <p:spPr>
          <a:xfrm rot="5400000">
            <a:off x="7589520" y="1081851"/>
            <a:ext cx="2011680" cy="384048"/>
          </a:xfrm>
          <a:prstGeom prst="rect">
            <a:avLst/>
          </a:prstGeom>
        </p:spPr>
        <p:txBody>
          <a:bodyPr vert="horz" anchor="ctr" anchorCtr="0"/>
          <a:lstStyle>
            <a:lvl1pPr algn="r" eaLnBrk="1" latinLnBrk="0" hangingPunct="1">
              <a:defRPr kumimoji="0" sz="1200">
                <a:solidFill>
                  <a:schemeClr val="tx2"/>
                </a:solidFill>
              </a:defRPr>
            </a:lvl1pPr>
          </a:lstStyle>
          <a:p>
            <a:fld id="{7CB97365-EBCA-4027-87D5-99FC1D4DF0BB}" type="datetimeFigureOut">
              <a:rPr lang="en-US" smtClean="0"/>
              <a:pPr/>
              <a:t>1/1/2025</a:t>
            </a:fld>
            <a:endParaRPr lang="en-US">
              <a:solidFill>
                <a:schemeClr val="tx1">
                  <a:shade val="50000"/>
                </a:schemeClr>
              </a:solidFill>
            </a:endParaRPr>
          </a:p>
        </p:txBody>
      </p:sp>
      <p:sp>
        <p:nvSpPr>
          <p:cNvPr id="3" name="Footer Placeholder 2"/>
          <p:cNvSpPr>
            <a:spLocks noGrp="1"/>
          </p:cNvSpPr>
          <p:nvPr>
            <p:ph type="ftr" sz="quarter" idx="3"/>
          </p:nvPr>
        </p:nvSpPr>
        <p:spPr>
          <a:xfrm rot="5400000">
            <a:off x="6990186" y="3737240"/>
            <a:ext cx="3200400" cy="365760"/>
          </a:xfrm>
          <a:prstGeom prst="rect">
            <a:avLst/>
          </a:prstGeom>
        </p:spPr>
        <p:txBody>
          <a:bodyPr vert="horz" anchor="ctr" anchorCtr="0"/>
          <a:lstStyle>
            <a:lvl1pPr algn="l" eaLnBrk="1" latinLnBrk="0" hangingPunct="1">
              <a:defRPr kumimoji="0" sz="1200">
                <a:solidFill>
                  <a:schemeClr val="tx2"/>
                </a:solidFill>
              </a:defRPr>
            </a:lvl1pPr>
          </a:lstStyle>
          <a:p>
            <a:endParaRPr kumimoji="0" lang="en-US">
              <a:solidFill>
                <a:schemeClr val="tx1">
                  <a:shade val="50000"/>
                </a:schemeClr>
              </a:solidFill>
            </a:endParaRPr>
          </a:p>
        </p:txBody>
      </p:sp>
      <p:sp>
        <p:nvSpPr>
          <p:cNvPr id="7" name="Straight Connector 6"/>
          <p:cNvSpPr>
            <a:spLocks noChangeShapeType="1"/>
          </p:cNvSpPr>
          <p:nvPr/>
        </p:nvSpPr>
        <p:spPr bwMode="auto">
          <a:xfrm>
            <a:off x="76200"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9" name="Straight Connector 8"/>
          <p:cNvSpPr>
            <a:spLocks noChangeShapeType="1"/>
          </p:cNvSpPr>
          <p:nvPr/>
        </p:nvSpPr>
        <p:spPr bwMode="auto">
          <a:xfrm>
            <a:off x="8991600" y="0"/>
            <a:ext cx="0" cy="6858000"/>
          </a:xfrm>
          <a:prstGeom prst="line">
            <a:avLst/>
          </a:prstGeom>
          <a:noFill/>
          <a:ln w="1905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0" name="Rectangle 9"/>
          <p:cNvSpPr/>
          <p:nvPr/>
        </p:nvSpPr>
        <p:spPr bwMode="auto">
          <a:xfrm>
            <a:off x="8839200" y="0"/>
            <a:ext cx="304800" cy="68580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Straight Connector 10"/>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Oval 11"/>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Slide Number Placeholder 22"/>
          <p:cNvSpPr>
            <a:spLocks noGrp="1"/>
          </p:cNvSpPr>
          <p:nvPr>
            <p:ph type="sldNum" sz="quarter" idx="4"/>
          </p:nvPr>
        </p:nvSpPr>
        <p:spPr>
          <a:xfrm>
            <a:off x="8129016" y="5734050"/>
            <a:ext cx="609600" cy="521208"/>
          </a:xfrm>
          <a:prstGeom prst="rect">
            <a:avLst/>
          </a:prstGeom>
        </p:spPr>
        <p:txBody>
          <a:bodyPr vert="horz" anchor="ctr"/>
          <a:lstStyle>
            <a:lvl1pPr algn="ctr" eaLnBrk="1" latinLnBrk="0" hangingPunct="1">
              <a:defRPr kumimoji="0" sz="1400" b="1">
                <a:solidFill>
                  <a:srgbClr val="FFFFFF"/>
                </a:solidFill>
              </a:defRPr>
            </a:lvl1pPr>
          </a:lstStyle>
          <a:p>
            <a:fld id="{69E29E33-B620-47F9-BB04-8846C2A5AFCC}" type="slidenum">
              <a:rPr kumimoji="0" lang="en-US" smtClean="0"/>
              <a:pPr/>
              <a:t>‹#›</a:t>
            </a:fld>
            <a:endParaRPr kumimoji="0" lang="en-US" dirty="0">
              <a:solidFill>
                <a:schemeClr val="tx1">
                  <a:shade val="50000"/>
                </a:schemeClr>
              </a:solidFill>
            </a:endParaRPr>
          </a:p>
        </p:txBody>
      </p:sp>
    </p:spTree>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 id="2147483720" r:id="rId12"/>
  </p:sldLayoutIdLst>
  <p:txStyles>
    <p:titleStyle>
      <a:lvl1pPr algn="l" rtl="0" eaLnBrk="1" latinLnBrk="0" hangingPunct="1">
        <a:spcBef>
          <a:spcPct val="0"/>
        </a:spcBef>
        <a:buNone/>
        <a:defRPr kumimoji="0" sz="3000" b="0" kern="1200" cap="small" baseline="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0000"/>
        <a:buFont typeface="Wingdings"/>
        <a:buChar char=""/>
        <a:defRPr kumimoji="0" sz="2400" kern="1200">
          <a:solidFill>
            <a:schemeClr val="tx1"/>
          </a:solidFill>
          <a:latin typeface="+mn-lt"/>
          <a:ea typeface="+mn-ea"/>
          <a:cs typeface="+mn-cs"/>
        </a:defRPr>
      </a:lvl1pPr>
      <a:lvl2pPr marL="640080" indent="-274320" algn="l" rtl="0" eaLnBrk="1" latinLnBrk="0" hangingPunct="1">
        <a:spcBef>
          <a:spcPct val="20000"/>
        </a:spcBef>
        <a:buClr>
          <a:schemeClr val="accent1"/>
        </a:buClr>
        <a:buSzPct val="80000"/>
        <a:buFont typeface="Wingdings 2"/>
        <a:buChar char=""/>
        <a:defRPr kumimoji="0" sz="2100" kern="1200">
          <a:solidFill>
            <a:schemeClr val="tx1"/>
          </a:solidFill>
          <a:latin typeface="+mn-lt"/>
          <a:ea typeface="+mn-ea"/>
          <a:cs typeface="+mn-cs"/>
        </a:defRPr>
      </a:lvl2pPr>
      <a:lvl3pPr marL="914400" indent="-182880" algn="l" rtl="0" eaLnBrk="1" latinLnBrk="0" hangingPunct="1">
        <a:spcBef>
          <a:spcPct val="20000"/>
        </a:spcBef>
        <a:buClr>
          <a:schemeClr val="accent1">
            <a:shade val="75000"/>
          </a:schemeClr>
        </a:buClr>
        <a:buSzPct val="60000"/>
        <a:buFont typeface="Wingdings"/>
        <a:buChar char=""/>
        <a:defRPr kumimoji="0" sz="1800" kern="1200">
          <a:solidFill>
            <a:schemeClr val="tx1"/>
          </a:solidFill>
          <a:latin typeface="+mn-lt"/>
          <a:ea typeface="+mn-ea"/>
          <a:cs typeface="+mn-cs"/>
        </a:defRPr>
      </a:lvl3pPr>
      <a:lvl4pPr marL="1188720" indent="-182880" algn="l" rtl="0" eaLnBrk="1" latinLnBrk="0" hangingPunct="1">
        <a:spcBef>
          <a:spcPct val="20000"/>
        </a:spcBef>
        <a:buClr>
          <a:schemeClr val="accent1">
            <a:tint val="60000"/>
          </a:schemeClr>
        </a:buClr>
        <a:buSzPct val="60000"/>
        <a:buFont typeface="Wingdings"/>
        <a:buChar char=""/>
        <a:defRPr kumimoji="0" sz="1800" kern="1200">
          <a:solidFill>
            <a:schemeClr val="tx1"/>
          </a:solidFill>
          <a:latin typeface="+mn-lt"/>
          <a:ea typeface="+mn-ea"/>
          <a:cs typeface="+mn-cs"/>
        </a:defRPr>
      </a:lvl4pPr>
      <a:lvl5pPr marL="1463040" indent="-182880" algn="l" rtl="0" eaLnBrk="1" latinLnBrk="0" hangingPunct="1">
        <a:spcBef>
          <a:spcPct val="20000"/>
        </a:spcBef>
        <a:buClr>
          <a:schemeClr val="accent2">
            <a:tint val="60000"/>
          </a:schemeClr>
        </a:buClr>
        <a:buSzPct val="68000"/>
        <a:buFont typeface="Wingdings 2"/>
        <a:buChar char=""/>
        <a:defRPr kumimoji="0" sz="1600" kern="1200">
          <a:solidFill>
            <a:schemeClr val="tx1"/>
          </a:solidFill>
          <a:latin typeface="+mn-lt"/>
          <a:ea typeface="+mn-ea"/>
          <a:cs typeface="+mn-cs"/>
        </a:defRPr>
      </a:lvl5pPr>
      <a:lvl6pPr marL="1737360" indent="-182880" algn="l" rtl="0" eaLnBrk="1" latinLnBrk="0" hangingPunct="1">
        <a:spcBef>
          <a:spcPct val="20000"/>
        </a:spcBef>
        <a:buClr>
          <a:schemeClr val="accent1"/>
        </a:buClr>
        <a:buChar char="•"/>
        <a:defRPr kumimoji="0" sz="1600" kern="1200">
          <a:solidFill>
            <a:schemeClr val="tx2"/>
          </a:solidFill>
          <a:latin typeface="+mn-lt"/>
          <a:ea typeface="+mn-ea"/>
          <a:cs typeface="+mn-cs"/>
        </a:defRPr>
      </a:lvl6pPr>
      <a:lvl7pPr marL="2011680" indent="-182880" algn="l" rtl="0" eaLnBrk="1" latinLnBrk="0" hangingPunct="1">
        <a:spcBef>
          <a:spcPct val="20000"/>
        </a:spcBef>
        <a:buClr>
          <a:schemeClr val="accent1">
            <a:tint val="60000"/>
          </a:schemeClr>
        </a:buClr>
        <a:buSzPct val="60000"/>
        <a:buFont typeface="Wingdings"/>
        <a:buChar char=""/>
        <a:defRPr kumimoji="0" sz="1400" kern="1200" baseline="0">
          <a:solidFill>
            <a:schemeClr val="tx2"/>
          </a:solidFill>
          <a:latin typeface="+mn-lt"/>
          <a:ea typeface="+mn-ea"/>
          <a:cs typeface="+mn-cs"/>
        </a:defRPr>
      </a:lvl7pPr>
      <a:lvl8pPr marL="2286000" indent="-182880" algn="l" rtl="0" eaLnBrk="1" latinLnBrk="0" hangingPunct="1">
        <a:spcBef>
          <a:spcPct val="20000"/>
        </a:spcBef>
        <a:buClr>
          <a:schemeClr val="accent2"/>
        </a:buClr>
        <a:buChar char="•"/>
        <a:defRPr kumimoji="0" sz="1400" kern="1200" cap="small" baseline="0">
          <a:solidFill>
            <a:schemeClr val="tx2"/>
          </a:solidFill>
          <a:latin typeface="+mn-lt"/>
          <a:ea typeface="+mn-ea"/>
          <a:cs typeface="+mn-cs"/>
        </a:defRPr>
      </a:lvl8pPr>
      <a:lvl9pPr marL="2560320" indent="-182880" algn="l" rtl="0" eaLnBrk="1" latinLnBrk="0" hangingPunct="1">
        <a:spcBef>
          <a:spcPct val="20000"/>
        </a:spcBef>
        <a:buClr>
          <a:schemeClr val="accent1">
            <a:shade val="75000"/>
          </a:schemeClr>
        </a:buClr>
        <a:buChar char="•"/>
        <a:defRPr kumimoji="0" sz="1400" kern="1200" baseline="0">
          <a:solidFill>
            <a:schemeClr val="tx2"/>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http://www.adtdl.army.mil/cgi-bin/atdl.dll/tc/9-524/Fig8-9.gif" TargetMode="External"/><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9.gi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0.gi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9.w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0.gi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5.jpe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1143000" y="3048000"/>
            <a:ext cx="8229600" cy="4525963"/>
          </a:xfrm>
        </p:spPr>
        <p:txBody>
          <a:bodyPr>
            <a:normAutofit/>
          </a:bodyPr>
          <a:lstStyle/>
          <a:p>
            <a:pPr>
              <a:buNone/>
            </a:pPr>
            <a:r>
              <a:rPr lang="en-US" sz="7200" dirty="0">
                <a:solidFill>
                  <a:schemeClr val="bg2">
                    <a:lumMod val="25000"/>
                  </a:schemeClr>
                </a:solidFill>
                <a:latin typeface="Times New Roman" pitchFamily="18" charset="0"/>
                <a:cs typeface="Times New Roman" pitchFamily="18" charset="0"/>
              </a:rPr>
              <a:t>Milling Machine</a:t>
            </a:r>
          </a:p>
        </p:txBody>
      </p:sp>
      <p:sp>
        <p:nvSpPr>
          <p:cNvPr id="4" name="Title 3"/>
          <p:cNvSpPr>
            <a:spLocks noGrp="1"/>
          </p:cNvSpPr>
          <p:nvPr>
            <p:ph type="title"/>
          </p:nvPr>
        </p:nvSpPr>
        <p:spPr/>
        <p:txBody>
          <a:bodyPr/>
          <a:lstStyle/>
          <a:p>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457200" y="0"/>
            <a:ext cx="8077200" cy="914400"/>
          </a:xfrm>
        </p:spPr>
        <p:txBody>
          <a:bodyPr>
            <a:normAutofit/>
          </a:bodyPr>
          <a:lstStyle/>
          <a:p>
            <a:pPr eaLnBrk="1" hangingPunct="1"/>
            <a:r>
              <a:rPr lang="en-US" dirty="0">
                <a:solidFill>
                  <a:srgbClr val="FF0000"/>
                </a:solidFill>
                <a:latin typeface="Times New Roman" pitchFamily="18" charset="0"/>
                <a:cs typeface="Times New Roman" pitchFamily="18" charset="0"/>
              </a:rPr>
              <a:t>1.Conventional milling</a:t>
            </a:r>
          </a:p>
        </p:txBody>
      </p:sp>
      <p:pic>
        <p:nvPicPr>
          <p:cNvPr id="5" name="Picture 4" descr="G:\kra07228_ch60\kra07228_6001.jpg"/>
          <p:cNvPicPr>
            <a:picLocks noChangeAspect="1" noChangeArrowheads="1"/>
          </p:cNvPicPr>
          <p:nvPr/>
        </p:nvPicPr>
        <p:blipFill>
          <a:blip r:embed="rId2" cstate="print"/>
          <a:srcRect/>
          <a:stretch>
            <a:fillRect/>
          </a:stretch>
        </p:blipFill>
        <p:spPr bwMode="auto">
          <a:xfrm>
            <a:off x="457200" y="990600"/>
            <a:ext cx="8354289" cy="5105399"/>
          </a:xfrm>
          <a:prstGeom prst="rect">
            <a:avLst/>
          </a:prstGeom>
          <a:noFill/>
          <a:ln w="9525">
            <a:noFill/>
            <a:miter lim="800000"/>
            <a:headEnd/>
            <a:tailEnd/>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381000" y="0"/>
            <a:ext cx="8229600" cy="990600"/>
          </a:xfrm>
        </p:spPr>
        <p:txBody>
          <a:bodyPr>
            <a:noAutofit/>
          </a:bodyPr>
          <a:lstStyle/>
          <a:p>
            <a:pPr algn="ctr"/>
            <a:r>
              <a:rPr lang="en-US" dirty="0">
                <a:solidFill>
                  <a:srgbClr val="FF0000"/>
                </a:solidFill>
                <a:latin typeface="Times New Roman" pitchFamily="18" charset="0"/>
                <a:ea typeface="Segoe UI" pitchFamily="34" charset="0"/>
                <a:cs typeface="Times New Roman" pitchFamily="18" charset="0"/>
              </a:rPr>
              <a:t>Milling methods</a:t>
            </a:r>
          </a:p>
        </p:txBody>
      </p:sp>
      <p:sp>
        <p:nvSpPr>
          <p:cNvPr id="5" name="Content Placeholder 2"/>
          <p:cNvSpPr>
            <a:spLocks noGrp="1"/>
          </p:cNvSpPr>
          <p:nvPr>
            <p:ph sz="quarter" idx="1"/>
          </p:nvPr>
        </p:nvSpPr>
        <p:spPr>
          <a:xfrm>
            <a:off x="457200" y="990600"/>
            <a:ext cx="8229600" cy="5867400"/>
          </a:xfrm>
        </p:spPr>
        <p:txBody>
          <a:bodyPr>
            <a:normAutofit/>
          </a:bodyPr>
          <a:lstStyle/>
          <a:p>
            <a:pPr algn="just">
              <a:buNone/>
            </a:pPr>
            <a:r>
              <a:rPr lang="en-US" dirty="0">
                <a:solidFill>
                  <a:srgbClr val="C00000"/>
                </a:solidFill>
                <a:latin typeface="Times New Roman" pitchFamily="18" charset="0"/>
                <a:cs typeface="Times New Roman" pitchFamily="18" charset="0"/>
              </a:rPr>
              <a:t>2.down-milling or climb milling</a:t>
            </a:r>
            <a:endParaRPr lang="en-US" dirty="0">
              <a:latin typeface="Times New Roman" pitchFamily="18" charset="0"/>
              <a:cs typeface="Times New Roman" pitchFamily="18" charset="0"/>
            </a:endParaRPr>
          </a:p>
          <a:p>
            <a:pPr algn="just"/>
            <a:r>
              <a:rPr lang="en-US" sz="2800" dirty="0">
                <a:latin typeface="Times New Roman" pitchFamily="18" charset="0"/>
                <a:cs typeface="Times New Roman" pitchFamily="18" charset="0"/>
              </a:rPr>
              <a:t>Metal is removed by cutter rotating in the same direction of travel of the workpiece.</a:t>
            </a:r>
          </a:p>
          <a:p>
            <a:pPr algn="just"/>
            <a:r>
              <a:rPr lang="en-US" sz="2800" dirty="0">
                <a:latin typeface="Times New Roman" pitchFamily="18" charset="0"/>
                <a:cs typeface="Times New Roman" pitchFamily="18" charset="0"/>
              </a:rPr>
              <a:t>teeth cut downward instead of upwards.</a:t>
            </a:r>
          </a:p>
          <a:p>
            <a:pPr algn="just"/>
            <a:r>
              <a:rPr lang="en-US" sz="2800" dirty="0">
                <a:latin typeface="Times New Roman" pitchFamily="18" charset="0"/>
                <a:cs typeface="Times New Roman" pitchFamily="18" charset="0"/>
              </a:rPr>
              <a:t>Chip thickness is maximum at the start of cut and minimum at the end of cut.</a:t>
            </a:r>
          </a:p>
          <a:p>
            <a:pPr algn="just"/>
            <a:r>
              <a:rPr lang="en-US" sz="2800" dirty="0">
                <a:latin typeface="Times New Roman" pitchFamily="18" charset="0"/>
                <a:cs typeface="Times New Roman" pitchFamily="18" charset="0"/>
              </a:rPr>
              <a:t>Less friction involved</a:t>
            </a:r>
          </a:p>
          <a:p>
            <a:pPr algn="just"/>
            <a:r>
              <a:rPr lang="en-US" sz="2800" dirty="0">
                <a:latin typeface="Times New Roman" pitchFamily="18" charset="0"/>
                <a:cs typeface="Times New Roman" pitchFamily="18" charset="0"/>
              </a:rPr>
              <a:t>Better surface finish.</a:t>
            </a:r>
          </a:p>
          <a:p>
            <a:pPr algn="just"/>
            <a:r>
              <a:rPr lang="en-US" sz="2800" dirty="0">
                <a:latin typeface="Times New Roman" pitchFamily="18" charset="0"/>
                <a:cs typeface="Times New Roman" pitchFamily="18" charset="0"/>
              </a:rPr>
              <a:t>Less power consumption.</a:t>
            </a:r>
          </a:p>
          <a:p>
            <a:pPr algn="just">
              <a:buNone/>
            </a:pPr>
            <a:endParaRPr lang="en-US" sz="2800" dirty="0">
              <a:latin typeface="Times New Roman" pitchFamily="18" charset="0"/>
              <a:cs typeface="Times New Roman" pitchFamily="18"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p:txBody>
          <a:bodyPr/>
          <a:lstStyle/>
          <a:p>
            <a:pPr eaLnBrk="1" hangingPunct="1"/>
            <a:r>
              <a:rPr lang="en-US" dirty="0">
                <a:solidFill>
                  <a:srgbClr val="FF0000"/>
                </a:solidFill>
              </a:rPr>
              <a:t>2.Climb milling</a:t>
            </a:r>
          </a:p>
        </p:txBody>
      </p:sp>
      <p:sp>
        <p:nvSpPr>
          <p:cNvPr id="5" name="Rectangle 3"/>
          <p:cNvSpPr>
            <a:spLocks noGrp="1" noChangeArrowheads="1"/>
          </p:cNvSpPr>
          <p:nvPr>
            <p:ph sz="quarter" idx="1"/>
          </p:nvPr>
        </p:nvSpPr>
        <p:spPr>
          <a:xfrm>
            <a:off x="685800" y="1905000"/>
            <a:ext cx="7848600" cy="4343400"/>
          </a:xfrm>
        </p:spPr>
        <p:txBody>
          <a:bodyPr/>
          <a:lstStyle/>
          <a:p>
            <a:pPr eaLnBrk="1" hangingPunct="1">
              <a:buNone/>
            </a:pPr>
            <a:r>
              <a:rPr lang="en-US" sz="2800" dirty="0"/>
              <a:t> </a:t>
            </a:r>
          </a:p>
        </p:txBody>
      </p:sp>
      <p:pic>
        <p:nvPicPr>
          <p:cNvPr id="6" name="Picture 4" descr="G:\kra07228_ch60\kra07228_6002.jpg"/>
          <p:cNvPicPr>
            <a:picLocks noChangeAspect="1" noChangeArrowheads="1"/>
          </p:cNvPicPr>
          <p:nvPr/>
        </p:nvPicPr>
        <p:blipFill>
          <a:blip r:embed="rId2" cstate="print"/>
          <a:srcRect/>
          <a:stretch>
            <a:fillRect/>
          </a:stretch>
        </p:blipFill>
        <p:spPr bwMode="auto">
          <a:xfrm>
            <a:off x="1143000" y="1371600"/>
            <a:ext cx="7543800" cy="51054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5">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5">
                                            <p:txEl>
                                              <p:pRg st="0" end="0"/>
                                            </p:txEl>
                                          </p:spTgt>
                                        </p:tgtEl>
                                        <p:attrNameLst>
                                          <p:attrName>ppt_c</p:attrName>
                                        </p:attrNameLst>
                                      </p:cBhvr>
                                      <p:to>
                                        <a:schemeClr val="bg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autoUpdateAnimBg="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57200" y="228600"/>
            <a:ext cx="8229600" cy="715962"/>
          </a:xfrm>
        </p:spPr>
        <p:txBody>
          <a:bodyPr>
            <a:normAutofit/>
          </a:bodyPr>
          <a:lstStyle/>
          <a:p>
            <a:r>
              <a:rPr lang="en-US" b="1" dirty="0">
                <a:solidFill>
                  <a:srgbClr val="00B050"/>
                </a:solidFill>
                <a:latin typeface="Bookman Old Style" pitchFamily="18" charset="0"/>
              </a:rPr>
              <a:t>PRINCIPLE OF MILLING</a:t>
            </a:r>
          </a:p>
        </p:txBody>
      </p:sp>
      <p:pic>
        <p:nvPicPr>
          <p:cNvPr id="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 y="1143000"/>
            <a:ext cx="8787580" cy="495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3"/>
          <p:cNvGrpSpPr>
            <a:grpSpLocks/>
          </p:cNvGrpSpPr>
          <p:nvPr/>
        </p:nvGrpSpPr>
        <p:grpSpPr bwMode="auto">
          <a:xfrm>
            <a:off x="533400" y="838200"/>
            <a:ext cx="7467600" cy="5257800"/>
            <a:chOff x="3038" y="1882"/>
            <a:chExt cx="7405" cy="4522"/>
          </a:xfrm>
        </p:grpSpPr>
        <p:pic>
          <p:nvPicPr>
            <p:cNvPr id="12302" name="Picture 14" descr="http://www.adtdl.army.mil/cgi-bin/atdl.dll/tc/9-524/Fig8-9.gif"/>
            <p:cNvPicPr>
              <a:picLocks noChangeAspect="1" noChangeArrowheads="1"/>
            </p:cNvPicPr>
            <p:nvPr/>
          </p:nvPicPr>
          <p:blipFill>
            <a:blip r:embed="rId2" r:link="rId3"/>
            <a:srcRect l="4832" t="9355" r="6299" b="12794"/>
            <a:stretch>
              <a:fillRect/>
            </a:stretch>
          </p:blipFill>
          <p:spPr bwMode="auto">
            <a:xfrm>
              <a:off x="3106" y="1916"/>
              <a:ext cx="7337" cy="3961"/>
            </a:xfrm>
            <a:prstGeom prst="rect">
              <a:avLst/>
            </a:prstGeom>
            <a:noFill/>
            <a:ln w="9525">
              <a:noFill/>
              <a:miter lim="800000"/>
              <a:headEnd/>
              <a:tailEnd/>
            </a:ln>
          </p:spPr>
        </p:pic>
        <p:sp>
          <p:nvSpPr>
            <p:cNvPr id="12303" name="Text Box 15"/>
            <p:cNvSpPr txBox="1">
              <a:spLocks noChangeArrowheads="1"/>
            </p:cNvSpPr>
            <p:nvPr/>
          </p:nvSpPr>
          <p:spPr bwMode="auto">
            <a:xfrm>
              <a:off x="3599" y="6047"/>
              <a:ext cx="5868" cy="357"/>
            </a:xfrm>
            <a:prstGeom prst="rect">
              <a:avLst/>
            </a:prstGeom>
            <a:solidFill>
              <a:srgbClr val="FFFFFF"/>
            </a:solidFill>
            <a:ln w="9525">
              <a:noFill/>
              <a:miter lim="800000"/>
              <a:headEnd/>
              <a:tailEnd/>
            </a:ln>
          </p:spPr>
          <p:txBody>
            <a:bodyPr wrap="none"/>
            <a:lstStyle/>
            <a:p>
              <a:pPr algn="ctr"/>
              <a:r>
                <a:rPr lang="en-US" sz="1200">
                  <a:latin typeface="Times New Roman" pitchFamily="18" charset="0"/>
                </a:rPr>
                <a:t>Fig. 10  Effect of  milling cutter diameter on workpiece travel</a:t>
              </a:r>
              <a:endParaRPr lang="en-US"/>
            </a:p>
          </p:txBody>
        </p:sp>
        <p:sp>
          <p:nvSpPr>
            <p:cNvPr id="12304" name="Text Box 16"/>
            <p:cNvSpPr txBox="1">
              <a:spLocks noChangeArrowheads="1"/>
            </p:cNvSpPr>
            <p:nvPr/>
          </p:nvSpPr>
          <p:spPr bwMode="auto">
            <a:xfrm>
              <a:off x="3038" y="2205"/>
              <a:ext cx="1593" cy="629"/>
            </a:xfrm>
            <a:prstGeom prst="rect">
              <a:avLst/>
            </a:prstGeom>
            <a:solidFill>
              <a:srgbClr val="FFFFFF"/>
            </a:solidFill>
            <a:ln w="9525">
              <a:noFill/>
              <a:miter lim="800000"/>
              <a:headEnd/>
              <a:tailEnd/>
            </a:ln>
          </p:spPr>
          <p:txBody>
            <a:bodyPr wrap="none"/>
            <a:lstStyle/>
            <a:p>
              <a:r>
                <a:rPr lang="en-US" sz="800">
                  <a:latin typeface="Times New Roman" pitchFamily="18" charset="0"/>
                </a:rPr>
                <a:t>Large diameter </a:t>
              </a:r>
            </a:p>
            <a:p>
              <a:r>
                <a:rPr lang="en-US" sz="800">
                  <a:latin typeface="Times New Roman" pitchFamily="18" charset="0"/>
                </a:rPr>
                <a:t>cutter</a:t>
              </a:r>
              <a:endParaRPr lang="en-US"/>
            </a:p>
          </p:txBody>
        </p:sp>
        <p:sp>
          <p:nvSpPr>
            <p:cNvPr id="12305" name="Text Box 17"/>
            <p:cNvSpPr txBox="1">
              <a:spLocks noChangeArrowheads="1"/>
            </p:cNvSpPr>
            <p:nvPr/>
          </p:nvSpPr>
          <p:spPr bwMode="auto">
            <a:xfrm>
              <a:off x="4755" y="1882"/>
              <a:ext cx="3842" cy="357"/>
            </a:xfrm>
            <a:prstGeom prst="rect">
              <a:avLst/>
            </a:prstGeom>
            <a:solidFill>
              <a:srgbClr val="FFFFFF"/>
            </a:solidFill>
            <a:ln w="9525">
              <a:noFill/>
              <a:miter lim="800000"/>
              <a:headEnd/>
              <a:tailEnd/>
            </a:ln>
          </p:spPr>
          <p:txBody>
            <a:bodyPr/>
            <a:lstStyle/>
            <a:p>
              <a:pPr algn="ctr"/>
              <a:r>
                <a:rPr lang="en-US" sz="800">
                  <a:latin typeface="Times New Roman" pitchFamily="18" charset="0"/>
                </a:rPr>
                <a:t>Amount of travel using large diameter cutter</a:t>
              </a:r>
              <a:endParaRPr lang="en-US"/>
            </a:p>
          </p:txBody>
        </p:sp>
        <p:sp>
          <p:nvSpPr>
            <p:cNvPr id="12306" name="Text Box 18"/>
            <p:cNvSpPr txBox="1">
              <a:spLocks noChangeArrowheads="1"/>
            </p:cNvSpPr>
            <p:nvPr/>
          </p:nvSpPr>
          <p:spPr bwMode="auto">
            <a:xfrm>
              <a:off x="7462" y="2919"/>
              <a:ext cx="374" cy="357"/>
            </a:xfrm>
            <a:prstGeom prst="rect">
              <a:avLst/>
            </a:prstGeom>
            <a:solidFill>
              <a:srgbClr val="FFFFFF"/>
            </a:solidFill>
            <a:ln w="9525">
              <a:noFill/>
              <a:miter lim="800000"/>
              <a:headEnd/>
              <a:tailEnd/>
            </a:ln>
          </p:spPr>
          <p:txBody>
            <a:bodyPr wrap="none"/>
            <a:lstStyle/>
            <a:p>
              <a:endParaRPr lang="en-US"/>
            </a:p>
          </p:txBody>
        </p:sp>
        <p:sp>
          <p:nvSpPr>
            <p:cNvPr id="12307" name="Text Box 19"/>
            <p:cNvSpPr txBox="1">
              <a:spLocks noChangeArrowheads="1"/>
            </p:cNvSpPr>
            <p:nvPr/>
          </p:nvSpPr>
          <p:spPr bwMode="auto">
            <a:xfrm>
              <a:off x="5996" y="3650"/>
              <a:ext cx="1655" cy="357"/>
            </a:xfrm>
            <a:prstGeom prst="rect">
              <a:avLst/>
            </a:prstGeom>
            <a:solidFill>
              <a:srgbClr val="FFFFFF"/>
            </a:solidFill>
            <a:ln w="9525">
              <a:noFill/>
              <a:miter lim="800000"/>
              <a:headEnd/>
              <a:tailEnd/>
            </a:ln>
          </p:spPr>
          <p:txBody>
            <a:bodyPr wrap="none"/>
            <a:lstStyle/>
            <a:p>
              <a:r>
                <a:rPr lang="en-US" sz="800">
                  <a:latin typeface="Times New Roman" pitchFamily="18" charset="0"/>
                </a:rPr>
                <a:t>Direction of cut</a:t>
              </a:r>
              <a:endParaRPr lang="en-US"/>
            </a:p>
          </p:txBody>
        </p:sp>
        <p:sp>
          <p:nvSpPr>
            <p:cNvPr id="12308" name="Text Box 20"/>
            <p:cNvSpPr txBox="1">
              <a:spLocks noChangeArrowheads="1"/>
            </p:cNvSpPr>
            <p:nvPr/>
          </p:nvSpPr>
          <p:spPr bwMode="auto">
            <a:xfrm>
              <a:off x="5928" y="4840"/>
              <a:ext cx="2335" cy="306"/>
            </a:xfrm>
            <a:prstGeom prst="rect">
              <a:avLst/>
            </a:prstGeom>
            <a:solidFill>
              <a:srgbClr val="FFFFFF"/>
            </a:solidFill>
            <a:ln w="9525">
              <a:noFill/>
              <a:miter lim="800000"/>
              <a:headEnd/>
              <a:tailEnd/>
            </a:ln>
          </p:spPr>
          <p:txBody>
            <a:bodyPr wrap="none"/>
            <a:lstStyle/>
            <a:p>
              <a:r>
                <a:rPr lang="en-US" sz="800">
                  <a:latin typeface="Times New Roman" pitchFamily="18" charset="0"/>
                </a:rPr>
                <a:t>Material being removed</a:t>
              </a:r>
              <a:endParaRPr lang="en-US"/>
            </a:p>
          </p:txBody>
        </p:sp>
        <p:sp>
          <p:nvSpPr>
            <p:cNvPr id="12309" name="Text Box 21"/>
            <p:cNvSpPr txBox="1">
              <a:spLocks noChangeArrowheads="1"/>
            </p:cNvSpPr>
            <p:nvPr/>
          </p:nvSpPr>
          <p:spPr bwMode="auto">
            <a:xfrm>
              <a:off x="6421" y="5197"/>
              <a:ext cx="1153" cy="306"/>
            </a:xfrm>
            <a:prstGeom prst="rect">
              <a:avLst/>
            </a:prstGeom>
            <a:solidFill>
              <a:srgbClr val="FFFFFF"/>
            </a:solidFill>
            <a:ln w="9525">
              <a:noFill/>
              <a:miter lim="800000"/>
              <a:headEnd/>
              <a:tailEnd/>
            </a:ln>
          </p:spPr>
          <p:txBody>
            <a:bodyPr wrap="none"/>
            <a:lstStyle/>
            <a:p>
              <a:r>
                <a:rPr lang="en-US" sz="800">
                  <a:latin typeface="Times New Roman" pitchFamily="18" charset="0"/>
                </a:rPr>
                <a:t>workpiece</a:t>
              </a:r>
              <a:endParaRPr lang="en-US"/>
            </a:p>
          </p:txBody>
        </p:sp>
        <p:sp>
          <p:nvSpPr>
            <p:cNvPr id="12310" name="Text Box 22"/>
            <p:cNvSpPr txBox="1">
              <a:spLocks noChangeArrowheads="1"/>
            </p:cNvSpPr>
            <p:nvPr/>
          </p:nvSpPr>
          <p:spPr bwMode="auto">
            <a:xfrm>
              <a:off x="3429" y="5316"/>
              <a:ext cx="1601" cy="629"/>
            </a:xfrm>
            <a:prstGeom prst="rect">
              <a:avLst/>
            </a:prstGeom>
            <a:solidFill>
              <a:srgbClr val="FFFFFF"/>
            </a:solidFill>
            <a:ln w="9525">
              <a:noFill/>
              <a:miter lim="800000"/>
              <a:headEnd/>
              <a:tailEnd/>
            </a:ln>
          </p:spPr>
          <p:txBody>
            <a:bodyPr wrap="none"/>
            <a:lstStyle/>
            <a:p>
              <a:r>
                <a:rPr lang="en-US" sz="800">
                  <a:latin typeface="Times New Roman" pitchFamily="18" charset="0"/>
                </a:rPr>
                <a:t>Small diameter </a:t>
              </a:r>
            </a:p>
            <a:p>
              <a:r>
                <a:rPr lang="en-US" sz="800">
                  <a:latin typeface="Times New Roman" pitchFamily="18" charset="0"/>
                </a:rPr>
                <a:t>cutter</a:t>
              </a:r>
              <a:endParaRPr lang="en-US"/>
            </a:p>
          </p:txBody>
        </p:sp>
        <p:sp>
          <p:nvSpPr>
            <p:cNvPr id="12311" name="Text Box 23"/>
            <p:cNvSpPr txBox="1">
              <a:spLocks noChangeArrowheads="1"/>
            </p:cNvSpPr>
            <p:nvPr/>
          </p:nvSpPr>
          <p:spPr bwMode="auto">
            <a:xfrm>
              <a:off x="4942" y="2443"/>
              <a:ext cx="3842" cy="357"/>
            </a:xfrm>
            <a:prstGeom prst="rect">
              <a:avLst/>
            </a:prstGeom>
            <a:solidFill>
              <a:srgbClr val="FFFFFF"/>
            </a:solidFill>
            <a:ln w="9525">
              <a:noFill/>
              <a:miter lim="800000"/>
              <a:headEnd/>
              <a:tailEnd/>
            </a:ln>
          </p:spPr>
          <p:txBody>
            <a:bodyPr/>
            <a:lstStyle/>
            <a:p>
              <a:pPr algn="ctr"/>
              <a:r>
                <a:rPr lang="en-US" sz="800">
                  <a:latin typeface="Times New Roman" pitchFamily="18" charset="0"/>
                </a:rPr>
                <a:t>Amount of travel using small diameter cutter</a:t>
              </a:r>
              <a:endParaRPr lang="en-US"/>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914400"/>
          </a:xfrm>
        </p:spPr>
        <p:txBody>
          <a:bodyPr>
            <a:normAutofit/>
          </a:bodyPr>
          <a:lstStyle/>
          <a:p>
            <a:r>
              <a:rPr lang="en-US" sz="2200" dirty="0">
                <a:latin typeface="Bookman Old Style" pitchFamily="18" charset="0"/>
              </a:rPr>
              <a:t>COMPARISON BETWEEN UP MILLING &amp; DOWN MILLING</a:t>
            </a:r>
          </a:p>
        </p:txBody>
      </p:sp>
      <p:graphicFrame>
        <p:nvGraphicFramePr>
          <p:cNvPr id="4" name="Content Placeholder 3"/>
          <p:cNvGraphicFramePr>
            <a:graphicFrameLocks noGrp="1"/>
          </p:cNvGraphicFramePr>
          <p:nvPr>
            <p:ph idx="1"/>
          </p:nvPr>
        </p:nvGraphicFramePr>
        <p:xfrm>
          <a:off x="228601" y="914400"/>
          <a:ext cx="8458200" cy="5454354"/>
        </p:xfrm>
        <a:graphic>
          <a:graphicData uri="http://schemas.openxmlformats.org/drawingml/2006/table">
            <a:tbl>
              <a:tblPr firstRow="1" bandRow="1">
                <a:tableStyleId>{5C22544A-7EE6-4342-B048-85BDC9FD1C3A}</a:tableStyleId>
              </a:tblPr>
              <a:tblGrid>
                <a:gridCol w="914399">
                  <a:extLst>
                    <a:ext uri="{9D8B030D-6E8A-4147-A177-3AD203B41FA5}">
                      <a16:colId xmlns:a16="http://schemas.microsoft.com/office/drawing/2014/main" val="20000"/>
                    </a:ext>
                  </a:extLst>
                </a:gridCol>
                <a:gridCol w="3505201">
                  <a:extLst>
                    <a:ext uri="{9D8B030D-6E8A-4147-A177-3AD203B41FA5}">
                      <a16:colId xmlns:a16="http://schemas.microsoft.com/office/drawing/2014/main" val="20001"/>
                    </a:ext>
                  </a:extLst>
                </a:gridCol>
                <a:gridCol w="4038600">
                  <a:extLst>
                    <a:ext uri="{9D8B030D-6E8A-4147-A177-3AD203B41FA5}">
                      <a16:colId xmlns:a16="http://schemas.microsoft.com/office/drawing/2014/main" val="20002"/>
                    </a:ext>
                  </a:extLst>
                </a:gridCol>
              </a:tblGrid>
              <a:tr h="762000">
                <a:tc>
                  <a:txBody>
                    <a:bodyPr/>
                    <a:lstStyle/>
                    <a:p>
                      <a:pPr algn="ctr"/>
                      <a:r>
                        <a:rPr lang="en-US" dirty="0">
                          <a:latin typeface="Bookman Old Style" pitchFamily="18" charset="0"/>
                        </a:rPr>
                        <a:t>SL. NO.</a:t>
                      </a:r>
                    </a:p>
                  </a:txBody>
                  <a:tcPr/>
                </a:tc>
                <a:tc>
                  <a:txBody>
                    <a:bodyPr/>
                    <a:lstStyle/>
                    <a:p>
                      <a:pPr algn="ctr"/>
                      <a:r>
                        <a:rPr lang="en-US" dirty="0">
                          <a:latin typeface="Bookman Old Style" pitchFamily="18" charset="0"/>
                        </a:rPr>
                        <a:t>UP MILLING</a:t>
                      </a:r>
                    </a:p>
                    <a:p>
                      <a:pPr algn="ctr"/>
                      <a:r>
                        <a:rPr lang="en-US" dirty="0">
                          <a:latin typeface="Bookman Old Style" pitchFamily="18" charset="0"/>
                        </a:rPr>
                        <a:t>(CONVENTIONAL MILLING)</a:t>
                      </a:r>
                    </a:p>
                  </a:txBody>
                  <a:tcPr/>
                </a:tc>
                <a:tc>
                  <a:txBody>
                    <a:bodyPr/>
                    <a:lstStyle/>
                    <a:p>
                      <a:pPr algn="ctr"/>
                      <a:r>
                        <a:rPr lang="en-US" dirty="0">
                          <a:latin typeface="Bookman Old Style" pitchFamily="18" charset="0"/>
                        </a:rPr>
                        <a:t>DOWN MILLING</a:t>
                      </a:r>
                    </a:p>
                    <a:p>
                      <a:pPr algn="ctr"/>
                      <a:r>
                        <a:rPr lang="en-US" dirty="0">
                          <a:latin typeface="Bookman Old Style" pitchFamily="18" charset="0"/>
                        </a:rPr>
                        <a:t>(CLIMB MILLING)</a:t>
                      </a:r>
                    </a:p>
                  </a:txBody>
                  <a:tcPr/>
                </a:tc>
                <a:extLst>
                  <a:ext uri="{0D108BD9-81ED-4DB2-BD59-A6C34878D82A}">
                    <a16:rowId xmlns:a16="http://schemas.microsoft.com/office/drawing/2014/main" val="10000"/>
                  </a:ext>
                </a:extLst>
              </a:tr>
              <a:tr h="700257">
                <a:tc>
                  <a:txBody>
                    <a:bodyPr/>
                    <a:lstStyle/>
                    <a:p>
                      <a:pPr algn="ctr"/>
                      <a:r>
                        <a:rPr lang="en-US" dirty="0">
                          <a:latin typeface="Bookman Old Style" pitchFamily="18" charset="0"/>
                        </a:rPr>
                        <a:t>01</a:t>
                      </a:r>
                    </a:p>
                  </a:txBody>
                  <a:tcPr/>
                </a:tc>
                <a:tc>
                  <a:txBody>
                    <a:bodyPr/>
                    <a:lstStyle/>
                    <a:p>
                      <a:r>
                        <a:rPr lang="en-US" dirty="0">
                          <a:latin typeface="Bookman Old Style" pitchFamily="18" charset="0"/>
                        </a:rPr>
                        <a:t>Work</a:t>
                      </a:r>
                      <a:r>
                        <a:rPr lang="en-US" baseline="0" dirty="0">
                          <a:latin typeface="Bookman Old Style" pitchFamily="18" charset="0"/>
                        </a:rPr>
                        <a:t> piece fed in the opposite direction that of the cutter.</a:t>
                      </a:r>
                      <a:endParaRPr lang="en-US" dirty="0">
                        <a:latin typeface="Bookman Old Style" pitchFamily="18"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latin typeface="Bookman Old Style" pitchFamily="18" charset="0"/>
                        </a:rPr>
                        <a:t>Work</a:t>
                      </a:r>
                      <a:r>
                        <a:rPr lang="en-US" baseline="0" dirty="0">
                          <a:latin typeface="Bookman Old Style" pitchFamily="18" charset="0"/>
                        </a:rPr>
                        <a:t> piece fed in the same direction that of the cutter.</a:t>
                      </a:r>
                      <a:endParaRPr lang="en-US" dirty="0">
                        <a:latin typeface="Bookman Old Style" pitchFamily="18" charset="0"/>
                      </a:endParaRPr>
                    </a:p>
                    <a:p>
                      <a:endParaRPr lang="en-US" dirty="0">
                        <a:latin typeface="Bookman Old Style" pitchFamily="18" charset="0"/>
                      </a:endParaRPr>
                    </a:p>
                  </a:txBody>
                  <a:tcPr/>
                </a:tc>
                <a:extLst>
                  <a:ext uri="{0D108BD9-81ED-4DB2-BD59-A6C34878D82A}">
                    <a16:rowId xmlns:a16="http://schemas.microsoft.com/office/drawing/2014/main" val="10001"/>
                  </a:ext>
                </a:extLst>
              </a:tr>
              <a:tr h="700257">
                <a:tc>
                  <a:txBody>
                    <a:bodyPr/>
                    <a:lstStyle/>
                    <a:p>
                      <a:pPr algn="ctr"/>
                      <a:r>
                        <a:rPr lang="en-US" dirty="0">
                          <a:latin typeface="Bookman Old Style" pitchFamily="18" charset="0"/>
                        </a:rPr>
                        <a:t>02</a:t>
                      </a:r>
                    </a:p>
                  </a:txBody>
                  <a:tcPr/>
                </a:tc>
                <a:tc>
                  <a:txBody>
                    <a:bodyPr/>
                    <a:lstStyle/>
                    <a:p>
                      <a:r>
                        <a:rPr lang="en-US" dirty="0">
                          <a:latin typeface="Bookman Old Style" pitchFamily="18" charset="0"/>
                        </a:rPr>
                        <a:t>Chips are progressively thicker.</a:t>
                      </a:r>
                    </a:p>
                  </a:txBody>
                  <a:tcPr/>
                </a:tc>
                <a:tc>
                  <a:txBody>
                    <a:bodyPr/>
                    <a:lstStyle/>
                    <a:p>
                      <a:r>
                        <a:rPr lang="en-US" dirty="0">
                          <a:latin typeface="Bookman Old Style" pitchFamily="18" charset="0"/>
                        </a:rPr>
                        <a:t>Chips are progressively thinner.</a:t>
                      </a:r>
                    </a:p>
                  </a:txBody>
                  <a:tcPr/>
                </a:tc>
                <a:extLst>
                  <a:ext uri="{0D108BD9-81ED-4DB2-BD59-A6C34878D82A}">
                    <a16:rowId xmlns:a16="http://schemas.microsoft.com/office/drawing/2014/main" val="10002"/>
                  </a:ext>
                </a:extLst>
              </a:tr>
              <a:tr h="700257">
                <a:tc>
                  <a:txBody>
                    <a:bodyPr/>
                    <a:lstStyle/>
                    <a:p>
                      <a:pPr algn="ctr"/>
                      <a:r>
                        <a:rPr lang="en-US" dirty="0">
                          <a:latin typeface="Bookman Old Style" pitchFamily="18" charset="0"/>
                        </a:rPr>
                        <a:t>03</a:t>
                      </a:r>
                    </a:p>
                  </a:txBody>
                  <a:tcPr/>
                </a:tc>
                <a:tc>
                  <a:txBody>
                    <a:bodyPr/>
                    <a:lstStyle/>
                    <a:p>
                      <a:r>
                        <a:rPr lang="en-US" dirty="0">
                          <a:latin typeface="Bookman Old Style" pitchFamily="18" charset="0"/>
                        </a:rPr>
                        <a:t>Strong clamping is required since the cutting force is directed upwards &amp;</a:t>
                      </a:r>
                      <a:r>
                        <a:rPr lang="en-US" baseline="0" dirty="0">
                          <a:latin typeface="Bookman Old Style" pitchFamily="18" charset="0"/>
                        </a:rPr>
                        <a:t> tends to lift the work piece.</a:t>
                      </a:r>
                      <a:endParaRPr lang="en-US" dirty="0">
                        <a:latin typeface="Bookman Old Style" pitchFamily="18"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latin typeface="Bookman Old Style" pitchFamily="18" charset="0"/>
                        </a:rPr>
                        <a:t>Strong clamping is not required since the cutting force is directed downwards &amp;</a:t>
                      </a:r>
                      <a:r>
                        <a:rPr lang="en-US" baseline="0" dirty="0">
                          <a:latin typeface="Bookman Old Style" pitchFamily="18" charset="0"/>
                        </a:rPr>
                        <a:t> keep the work piece pressed to the table.</a:t>
                      </a:r>
                      <a:endParaRPr lang="en-US" dirty="0">
                        <a:latin typeface="Bookman Old Style" pitchFamily="18" charset="0"/>
                      </a:endParaRPr>
                    </a:p>
                    <a:p>
                      <a:endParaRPr lang="en-US" dirty="0">
                        <a:latin typeface="Bookman Old Style" pitchFamily="18" charset="0"/>
                      </a:endParaRPr>
                    </a:p>
                  </a:txBody>
                  <a:tcPr/>
                </a:tc>
                <a:extLst>
                  <a:ext uri="{0D108BD9-81ED-4DB2-BD59-A6C34878D82A}">
                    <a16:rowId xmlns:a16="http://schemas.microsoft.com/office/drawing/2014/main" val="10003"/>
                  </a:ext>
                </a:extLst>
              </a:tr>
              <a:tr h="700257">
                <a:tc>
                  <a:txBody>
                    <a:bodyPr/>
                    <a:lstStyle/>
                    <a:p>
                      <a:pPr algn="ctr"/>
                      <a:r>
                        <a:rPr lang="en-US" dirty="0">
                          <a:latin typeface="Bookman Old Style" pitchFamily="18" charset="0"/>
                        </a:rPr>
                        <a:t>04</a:t>
                      </a:r>
                    </a:p>
                  </a:txBody>
                  <a:tcPr/>
                </a:tc>
                <a:tc>
                  <a:txBody>
                    <a:bodyPr/>
                    <a:lstStyle/>
                    <a:p>
                      <a:r>
                        <a:rPr lang="en-US" dirty="0">
                          <a:latin typeface="Bookman Old Style" pitchFamily="18" charset="0"/>
                        </a:rPr>
                        <a:t>Gives poor surface finish, since chips</a:t>
                      </a:r>
                      <a:r>
                        <a:rPr lang="en-US" baseline="0" dirty="0">
                          <a:latin typeface="Bookman Old Style" pitchFamily="18" charset="0"/>
                        </a:rPr>
                        <a:t> gets accumulated at the cutting zone.</a:t>
                      </a:r>
                      <a:endParaRPr lang="en-US" dirty="0">
                        <a:latin typeface="Bookman Old Style" pitchFamily="18" charset="0"/>
                      </a:endParaRPr>
                    </a:p>
                  </a:txBody>
                  <a:tcPr/>
                </a:tc>
                <a:tc>
                  <a:txBody>
                    <a:bodyPr/>
                    <a:lstStyle/>
                    <a:p>
                      <a:r>
                        <a:rPr lang="en-US" dirty="0">
                          <a:latin typeface="Bookman Old Style" pitchFamily="18" charset="0"/>
                        </a:rPr>
                        <a:t>Gives good surface finish, since the chips are</a:t>
                      </a:r>
                      <a:r>
                        <a:rPr lang="en-US" baseline="0" dirty="0">
                          <a:latin typeface="Bookman Old Style" pitchFamily="18" charset="0"/>
                        </a:rPr>
                        <a:t> thrown away during cutting.</a:t>
                      </a:r>
                    </a:p>
                  </a:txBody>
                  <a:tcPr/>
                </a:tc>
                <a:extLst>
                  <a:ext uri="{0D108BD9-81ED-4DB2-BD59-A6C34878D82A}">
                    <a16:rowId xmlns:a16="http://schemas.microsoft.com/office/drawing/2014/main" val="10004"/>
                  </a:ext>
                </a:extLst>
              </a:tr>
              <a:tr h="700257">
                <a:tc>
                  <a:txBody>
                    <a:bodyPr/>
                    <a:lstStyle/>
                    <a:p>
                      <a:pPr algn="ctr"/>
                      <a:r>
                        <a:rPr lang="en-US" dirty="0">
                          <a:latin typeface="Bookman Old Style" pitchFamily="18" charset="0"/>
                        </a:rPr>
                        <a:t>05</a:t>
                      </a:r>
                    </a:p>
                  </a:txBody>
                  <a:tcPr/>
                </a:tc>
                <a:tc>
                  <a:txBody>
                    <a:bodyPr/>
                    <a:lstStyle/>
                    <a:p>
                      <a:r>
                        <a:rPr lang="en-US" dirty="0">
                          <a:latin typeface="Bookman Old Style" pitchFamily="18" charset="0"/>
                        </a:rPr>
                        <a:t>Used for  hard materials.</a:t>
                      </a:r>
                    </a:p>
                  </a:txBody>
                  <a:tcPr/>
                </a:tc>
                <a:tc>
                  <a:txBody>
                    <a:bodyPr/>
                    <a:lstStyle/>
                    <a:p>
                      <a:r>
                        <a:rPr lang="en-US" dirty="0">
                          <a:latin typeface="Bookman Old Style" pitchFamily="18" charset="0"/>
                        </a:rPr>
                        <a:t>Used for soft materials and finishing</a:t>
                      </a:r>
                      <a:r>
                        <a:rPr lang="en-US" baseline="0" dirty="0">
                          <a:latin typeface="Bookman Old Style" pitchFamily="18" charset="0"/>
                        </a:rPr>
                        <a:t> operations.</a:t>
                      </a:r>
                      <a:endParaRPr lang="en-US" dirty="0">
                        <a:latin typeface="Bookman Old Style" pitchFamily="18" charset="0"/>
                      </a:endParaRPr>
                    </a:p>
                  </a:txBody>
                  <a:tcPr/>
                </a:tc>
                <a:extLst>
                  <a:ext uri="{0D108BD9-81ED-4DB2-BD59-A6C34878D82A}">
                    <a16:rowId xmlns:a16="http://schemas.microsoft.com/office/drawing/2014/main" val="10005"/>
                  </a:ext>
                </a:extLst>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381000" y="0"/>
            <a:ext cx="8229600" cy="990600"/>
          </a:xfrm>
        </p:spPr>
        <p:txBody>
          <a:bodyPr>
            <a:noAutofit/>
          </a:bodyPr>
          <a:lstStyle/>
          <a:p>
            <a:pPr algn="ctr"/>
            <a:r>
              <a:rPr lang="en-US" dirty="0">
                <a:solidFill>
                  <a:srgbClr val="FF0000"/>
                </a:solidFill>
                <a:latin typeface="Times New Roman" pitchFamily="18" charset="0"/>
                <a:ea typeface="Segoe UI" pitchFamily="34" charset="0"/>
                <a:cs typeface="Times New Roman" pitchFamily="18" charset="0"/>
              </a:rPr>
              <a:t>Types of milling machine</a:t>
            </a:r>
          </a:p>
        </p:txBody>
      </p:sp>
      <p:sp>
        <p:nvSpPr>
          <p:cNvPr id="7" name="Content Placeholder 2"/>
          <p:cNvSpPr>
            <a:spLocks noGrp="1"/>
          </p:cNvSpPr>
          <p:nvPr>
            <p:ph sz="quarter" idx="1"/>
          </p:nvPr>
        </p:nvSpPr>
        <p:spPr>
          <a:xfrm>
            <a:off x="457200" y="990600"/>
            <a:ext cx="8229600" cy="5867400"/>
          </a:xfrm>
        </p:spPr>
        <p:txBody>
          <a:bodyPr>
            <a:normAutofit/>
          </a:bodyPr>
          <a:lstStyle/>
          <a:p>
            <a:pPr algn="just"/>
            <a:r>
              <a:rPr lang="en-US" sz="2800" dirty="0">
                <a:latin typeface="Times New Roman" pitchFamily="18" charset="0"/>
                <a:cs typeface="Times New Roman" pitchFamily="18" charset="0"/>
              </a:rPr>
              <a:t>The milling machine may be classified in several forms, but the choice of any particular machine is determined primarily by the size of the workpiece. </a:t>
            </a:r>
          </a:p>
          <a:p>
            <a:pPr algn="just"/>
            <a:r>
              <a:rPr lang="en-US" sz="2800" dirty="0">
                <a:latin typeface="Times New Roman" pitchFamily="18" charset="0"/>
                <a:cs typeface="Times New Roman" pitchFamily="18" charset="0"/>
              </a:rPr>
              <a:t>According to general design, the distinctive types of milling machines are:</a:t>
            </a:r>
          </a:p>
          <a:p>
            <a:pPr marL="514350" indent="-514350">
              <a:buAutoNum type="arabicPeriod"/>
            </a:pPr>
            <a:r>
              <a:rPr lang="en-US" sz="2800" dirty="0">
                <a:latin typeface="Times New Roman" pitchFamily="18" charset="0"/>
                <a:cs typeface="Times New Roman" pitchFamily="18" charset="0"/>
              </a:rPr>
              <a:t>Column and knee type milling machines</a:t>
            </a:r>
          </a:p>
          <a:p>
            <a:pPr marL="514350" indent="-514350">
              <a:buAutoNum type="arabicPeriod"/>
            </a:pPr>
            <a:r>
              <a:rPr lang="en-US" sz="2800" dirty="0">
                <a:latin typeface="Times New Roman" pitchFamily="18" charset="0"/>
                <a:cs typeface="Times New Roman" pitchFamily="18" charset="0"/>
              </a:rPr>
              <a:t>Planer type milling machine</a:t>
            </a:r>
          </a:p>
          <a:p>
            <a:pPr marL="514350" indent="-514350">
              <a:buAutoNum type="arabicPeriod"/>
            </a:pPr>
            <a:r>
              <a:rPr lang="en-US" sz="2800" dirty="0">
                <a:latin typeface="Times New Roman" pitchFamily="18" charset="0"/>
                <a:cs typeface="Times New Roman" pitchFamily="18" charset="0"/>
              </a:rPr>
              <a:t>Fixed-bed type milling machine</a:t>
            </a:r>
          </a:p>
          <a:p>
            <a:pPr marL="514350" indent="-514350">
              <a:buAutoNum type="arabicPeriod"/>
            </a:pPr>
            <a:r>
              <a:rPr lang="en-US" sz="2800" dirty="0">
                <a:latin typeface="Times New Roman" pitchFamily="18" charset="0"/>
                <a:cs typeface="Times New Roman" pitchFamily="18" charset="0"/>
              </a:rPr>
              <a:t>Special purpose milling machines</a:t>
            </a:r>
          </a:p>
          <a:p>
            <a:pPr marL="514350" indent="-514350">
              <a:buNone/>
            </a:pPr>
            <a:r>
              <a:rPr lang="en-US" sz="2800" dirty="0">
                <a:latin typeface="Bookman Old Style" pitchFamily="18" charset="0"/>
              </a:rPr>
              <a:t>	</a:t>
            </a:r>
            <a:r>
              <a:rPr lang="en-US" sz="2800" dirty="0" err="1">
                <a:latin typeface="Bookman Old Style" pitchFamily="18" charset="0"/>
              </a:rPr>
              <a:t>a.Tracer</a:t>
            </a:r>
            <a:r>
              <a:rPr lang="en-US" sz="2800" dirty="0">
                <a:latin typeface="Bookman Old Style" pitchFamily="18" charset="0"/>
              </a:rPr>
              <a:t> controlled milling machine</a:t>
            </a:r>
          </a:p>
          <a:p>
            <a:pPr marL="514350" indent="-514350">
              <a:buNone/>
            </a:pPr>
            <a:r>
              <a:rPr lang="en-US" sz="2800" dirty="0">
                <a:latin typeface="Bookman Old Style" pitchFamily="18" charset="0"/>
              </a:rPr>
              <a:t>	b. Thread milling machine</a:t>
            </a:r>
          </a:p>
          <a:p>
            <a:pPr marL="514350" indent="-514350">
              <a:buNone/>
            </a:pPr>
            <a:r>
              <a:rPr lang="en-US" sz="2800" dirty="0">
                <a:latin typeface="Bookman Old Style" pitchFamily="18" charset="0"/>
              </a:rPr>
              <a:t>	c. CNC milling machine</a:t>
            </a:r>
            <a:endParaRPr lang="en-US" sz="2800" dirty="0">
              <a:latin typeface="Times New Roman" pitchFamily="18" charset="0"/>
              <a:cs typeface="Times New Roman" pitchFamily="18"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solidFill>
                  <a:srgbClr val="FF0000"/>
                </a:solidFill>
                <a:latin typeface="Times New Roman" pitchFamily="18" charset="0"/>
                <a:cs typeface="Times New Roman" pitchFamily="18" charset="0"/>
              </a:rPr>
              <a:t>Principle parts</a:t>
            </a:r>
          </a:p>
        </p:txBody>
      </p:sp>
      <p:sp>
        <p:nvSpPr>
          <p:cNvPr id="3" name="Content Placeholder 2"/>
          <p:cNvSpPr>
            <a:spLocks noGrp="1"/>
          </p:cNvSpPr>
          <p:nvPr>
            <p:ph sz="quarter" idx="1"/>
          </p:nvPr>
        </p:nvSpPr>
        <p:spPr/>
        <p:txBody>
          <a:bodyPr/>
          <a:lstStyle/>
          <a:p>
            <a:r>
              <a:rPr lang="en-US" dirty="0">
                <a:latin typeface="Times New Roman" pitchFamily="18" charset="0"/>
                <a:cs typeface="Times New Roman" pitchFamily="18" charset="0"/>
              </a:rPr>
              <a:t>Base</a:t>
            </a:r>
          </a:p>
          <a:p>
            <a:r>
              <a:rPr lang="en-US" dirty="0">
                <a:latin typeface="Times New Roman" pitchFamily="18" charset="0"/>
                <a:cs typeface="Times New Roman" pitchFamily="18" charset="0"/>
              </a:rPr>
              <a:t>Column</a:t>
            </a:r>
          </a:p>
          <a:p>
            <a:r>
              <a:rPr lang="en-US" dirty="0">
                <a:latin typeface="Times New Roman" pitchFamily="18" charset="0"/>
                <a:cs typeface="Times New Roman" pitchFamily="18" charset="0"/>
              </a:rPr>
              <a:t>Knee</a:t>
            </a:r>
          </a:p>
          <a:p>
            <a:r>
              <a:rPr lang="en-US" dirty="0">
                <a:latin typeface="Times New Roman" pitchFamily="18" charset="0"/>
                <a:cs typeface="Times New Roman" pitchFamily="18" charset="0"/>
              </a:rPr>
              <a:t>Saddle</a:t>
            </a:r>
          </a:p>
          <a:p>
            <a:r>
              <a:rPr lang="en-US" dirty="0">
                <a:latin typeface="Times New Roman" pitchFamily="18" charset="0"/>
                <a:cs typeface="Times New Roman" pitchFamily="18" charset="0"/>
              </a:rPr>
              <a:t>Table</a:t>
            </a:r>
          </a:p>
          <a:p>
            <a:r>
              <a:rPr lang="en-US" dirty="0">
                <a:latin typeface="Times New Roman" pitchFamily="18" charset="0"/>
                <a:cs typeface="Times New Roman" pitchFamily="18" charset="0"/>
              </a:rPr>
              <a:t>Spindle</a:t>
            </a:r>
          </a:p>
          <a:p>
            <a:pPr>
              <a:buNone/>
            </a:pPr>
            <a:endParaRPr lang="en-US" dirty="0">
              <a:latin typeface="Times New Roman" pitchFamily="18" charset="0"/>
              <a:cs typeface="Times New Roman" pitchFamily="18"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381000" y="0"/>
            <a:ext cx="8229600" cy="990600"/>
          </a:xfrm>
        </p:spPr>
        <p:txBody>
          <a:bodyPr>
            <a:noAutofit/>
          </a:bodyPr>
          <a:lstStyle/>
          <a:p>
            <a:br>
              <a:rPr lang="en-US" dirty="0">
                <a:solidFill>
                  <a:srgbClr val="FF0000"/>
                </a:solidFill>
                <a:latin typeface="Times New Roman" pitchFamily="18" charset="0"/>
                <a:cs typeface="Times New Roman" pitchFamily="18" charset="0"/>
              </a:rPr>
            </a:br>
            <a:r>
              <a:rPr lang="en-US" dirty="0">
                <a:solidFill>
                  <a:srgbClr val="FF0000"/>
                </a:solidFill>
                <a:latin typeface="Times New Roman" pitchFamily="18" charset="0"/>
                <a:cs typeface="Times New Roman" pitchFamily="18" charset="0"/>
              </a:rPr>
              <a:t>Column and knee type </a:t>
            </a:r>
            <a:br>
              <a:rPr lang="en-US" dirty="0">
                <a:solidFill>
                  <a:srgbClr val="FF0000"/>
                </a:solidFill>
              </a:rPr>
            </a:br>
            <a:endParaRPr lang="en-US" dirty="0">
              <a:solidFill>
                <a:srgbClr val="FF0000"/>
              </a:solidFill>
              <a:latin typeface="Times New Roman" pitchFamily="18" charset="0"/>
              <a:ea typeface="Segoe UI" pitchFamily="34" charset="0"/>
              <a:cs typeface="Times New Roman" pitchFamily="18" charset="0"/>
            </a:endParaRPr>
          </a:p>
        </p:txBody>
      </p:sp>
      <p:sp>
        <p:nvSpPr>
          <p:cNvPr id="5" name="Content Placeholder 2"/>
          <p:cNvSpPr>
            <a:spLocks noGrp="1"/>
          </p:cNvSpPr>
          <p:nvPr>
            <p:ph sz="quarter" idx="1"/>
          </p:nvPr>
        </p:nvSpPr>
        <p:spPr>
          <a:xfrm>
            <a:off x="0" y="990600"/>
            <a:ext cx="4876800" cy="5867400"/>
          </a:xfrm>
        </p:spPr>
        <p:txBody>
          <a:bodyPr>
            <a:noAutofit/>
          </a:bodyPr>
          <a:lstStyle/>
          <a:p>
            <a:pPr algn="just"/>
            <a:r>
              <a:rPr lang="en-US" sz="2800" dirty="0">
                <a:latin typeface="Times New Roman" pitchFamily="18" charset="0"/>
                <a:cs typeface="Times New Roman" pitchFamily="18" charset="0"/>
              </a:rPr>
              <a:t>It is the most commonly used milling machine used for general shop work. </a:t>
            </a:r>
          </a:p>
          <a:p>
            <a:pPr algn="just"/>
            <a:r>
              <a:rPr lang="en-US" sz="2800" dirty="0">
                <a:latin typeface="Times New Roman" pitchFamily="18" charset="0"/>
                <a:cs typeface="Times New Roman" pitchFamily="18" charset="0"/>
              </a:rPr>
              <a:t>The table is mounted on the knee which in turn is mounted on the vertical slides of the main column. </a:t>
            </a:r>
          </a:p>
          <a:p>
            <a:pPr algn="just"/>
            <a:r>
              <a:rPr lang="en-US" sz="2800" dirty="0">
                <a:latin typeface="Times New Roman" pitchFamily="18" charset="0"/>
                <a:cs typeface="Times New Roman" pitchFamily="18" charset="0"/>
              </a:rPr>
              <a:t>The knee is vertically adjustable on the column so that the table can be moved up and down to accommodate work of various heights. </a:t>
            </a:r>
          </a:p>
        </p:txBody>
      </p:sp>
      <p:pic>
        <p:nvPicPr>
          <p:cNvPr id="6" name="Picture 2"/>
          <p:cNvPicPr>
            <a:picLocks noChangeAspect="1" noChangeArrowheads="1"/>
          </p:cNvPicPr>
          <p:nvPr/>
        </p:nvPicPr>
        <p:blipFill>
          <a:blip r:embed="rId2" cstate="print"/>
          <a:srcRect/>
          <a:stretch>
            <a:fillRect/>
          </a:stretch>
        </p:blipFill>
        <p:spPr bwMode="auto">
          <a:xfrm>
            <a:off x="4953000" y="1066800"/>
            <a:ext cx="4191000" cy="5334000"/>
          </a:xfrm>
          <a:prstGeom prst="rect">
            <a:avLst/>
          </a:prstGeom>
          <a:noFill/>
          <a:ln w="9525">
            <a:noFill/>
            <a:miter lim="800000"/>
            <a:headEnd/>
            <a:tailEnd/>
          </a:ln>
          <a:effec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38200"/>
            <a:ext cx="7467600" cy="1143000"/>
          </a:xfrm>
        </p:spPr>
        <p:txBody>
          <a:bodyPr>
            <a:noAutofit/>
          </a:bodyPr>
          <a:lstStyle/>
          <a:p>
            <a:r>
              <a:rPr lang="en-US" sz="3600" dirty="0" err="1">
                <a:solidFill>
                  <a:srgbClr val="FF0000"/>
                </a:solidFill>
                <a:latin typeface="Times New Roman" pitchFamily="18" charset="0"/>
                <a:cs typeface="Times New Roman" pitchFamily="18" charset="0"/>
              </a:rPr>
              <a:t>Classifiaction</a:t>
            </a:r>
            <a:r>
              <a:rPr lang="en-US" sz="3600" dirty="0">
                <a:solidFill>
                  <a:srgbClr val="FF0000"/>
                </a:solidFill>
                <a:latin typeface="Times New Roman" pitchFamily="18" charset="0"/>
                <a:cs typeface="Times New Roman" pitchFamily="18" charset="0"/>
              </a:rPr>
              <a:t> of column &amp; knee type milling machine </a:t>
            </a:r>
          </a:p>
        </p:txBody>
      </p:sp>
      <p:sp>
        <p:nvSpPr>
          <p:cNvPr id="3" name="Content Placeholder 2"/>
          <p:cNvSpPr>
            <a:spLocks noGrp="1"/>
          </p:cNvSpPr>
          <p:nvPr>
            <p:ph sz="quarter" idx="1"/>
          </p:nvPr>
        </p:nvSpPr>
        <p:spPr>
          <a:xfrm>
            <a:off x="457200" y="2362200"/>
            <a:ext cx="7467600" cy="4873752"/>
          </a:xfrm>
        </p:spPr>
        <p:txBody>
          <a:bodyPr/>
          <a:lstStyle/>
          <a:p>
            <a:pPr>
              <a:buNone/>
            </a:pPr>
            <a:r>
              <a:rPr lang="en-US" dirty="0">
                <a:latin typeface="Times New Roman" pitchFamily="18" charset="0"/>
                <a:cs typeface="Times New Roman" pitchFamily="18" charset="0"/>
              </a:rPr>
              <a:t>(a) Hand milling m/c.</a:t>
            </a:r>
          </a:p>
          <a:p>
            <a:pPr>
              <a:buNone/>
            </a:pPr>
            <a:r>
              <a:rPr lang="en-US" dirty="0">
                <a:latin typeface="Times New Roman" pitchFamily="18" charset="0"/>
                <a:cs typeface="Times New Roman" pitchFamily="18" charset="0"/>
              </a:rPr>
              <a:t>(b) Horizontal milling m/c.</a:t>
            </a:r>
          </a:p>
          <a:p>
            <a:pPr>
              <a:buNone/>
            </a:pPr>
            <a:r>
              <a:rPr lang="en-US" dirty="0">
                <a:latin typeface="Times New Roman" pitchFamily="18" charset="0"/>
                <a:cs typeface="Times New Roman" pitchFamily="18" charset="0"/>
              </a:rPr>
              <a:t>(c) Universal milling m/c. </a:t>
            </a:r>
          </a:p>
          <a:p>
            <a:pPr>
              <a:buNone/>
            </a:pPr>
            <a:r>
              <a:rPr lang="en-US" dirty="0">
                <a:latin typeface="Times New Roman" pitchFamily="18" charset="0"/>
                <a:cs typeface="Times New Roman" pitchFamily="18" charset="0"/>
              </a:rPr>
              <a:t>(d) Vertical milling m/c.</a:t>
            </a:r>
          </a:p>
          <a:p>
            <a:endParaRPr 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04800"/>
            <a:ext cx="8229600" cy="1143000"/>
          </a:xfrm>
        </p:spPr>
        <p:txBody>
          <a:bodyPr>
            <a:normAutofit/>
          </a:bodyPr>
          <a:lstStyle/>
          <a:p>
            <a:pPr algn="l"/>
            <a:r>
              <a:rPr lang="en-US" dirty="0">
                <a:solidFill>
                  <a:srgbClr val="FF0000"/>
                </a:solidFill>
                <a:latin typeface="Times New Roman" pitchFamily="18" charset="0"/>
                <a:cs typeface="Times New Roman" pitchFamily="18" charset="0"/>
              </a:rPr>
              <a:t>Content:			</a:t>
            </a:r>
          </a:p>
        </p:txBody>
      </p:sp>
      <p:sp>
        <p:nvSpPr>
          <p:cNvPr id="3" name="Content Placeholder 2"/>
          <p:cNvSpPr>
            <a:spLocks noGrp="1"/>
          </p:cNvSpPr>
          <p:nvPr>
            <p:ph sz="quarter" idx="1"/>
          </p:nvPr>
        </p:nvSpPr>
        <p:spPr/>
        <p:txBody>
          <a:bodyPr/>
          <a:lstStyle/>
          <a:p>
            <a:r>
              <a:rPr lang="en-US" dirty="0">
                <a:latin typeface="Times New Roman" pitchFamily="18" charset="0"/>
                <a:cs typeface="Times New Roman" pitchFamily="18" charset="0"/>
              </a:rPr>
              <a:t>Introduction of milling machine</a:t>
            </a:r>
          </a:p>
          <a:p>
            <a:r>
              <a:rPr lang="en-US" dirty="0">
                <a:latin typeface="Times New Roman" pitchFamily="18" charset="0"/>
                <a:cs typeface="Times New Roman" pitchFamily="18" charset="0"/>
              </a:rPr>
              <a:t>Principle of milling machine</a:t>
            </a:r>
          </a:p>
          <a:p>
            <a:r>
              <a:rPr lang="en-US" dirty="0">
                <a:latin typeface="Times New Roman" pitchFamily="18" charset="0"/>
                <a:cs typeface="Times New Roman" pitchFamily="18" charset="0"/>
              </a:rPr>
              <a:t>Types of milling machine</a:t>
            </a:r>
          </a:p>
          <a:p>
            <a:r>
              <a:rPr lang="en-US" dirty="0">
                <a:latin typeface="Times New Roman" pitchFamily="18" charset="0"/>
                <a:cs typeface="Times New Roman" pitchFamily="18" charset="0"/>
              </a:rPr>
              <a:t>Milling machine operations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85800"/>
          </a:xfrm>
        </p:spPr>
        <p:txBody>
          <a:bodyPr>
            <a:normAutofit/>
          </a:bodyPr>
          <a:lstStyle/>
          <a:p>
            <a:r>
              <a:rPr lang="en-US" sz="2800" dirty="0">
                <a:latin typeface="Bookman Old Style" pitchFamily="18" charset="0"/>
              </a:rPr>
              <a:t>HORIZONTAL MILLING MACHINE</a:t>
            </a:r>
          </a:p>
        </p:txBody>
      </p:sp>
      <p:pic>
        <p:nvPicPr>
          <p:cNvPr id="8" name="Content Placeholder 7" descr="HORIZONTAL MILLLING MACHINE.gif"/>
          <p:cNvPicPr>
            <a:picLocks noGrp="1" noChangeAspect="1"/>
          </p:cNvPicPr>
          <p:nvPr>
            <p:ph idx="1"/>
          </p:nvPr>
        </p:nvPicPr>
        <p:blipFill>
          <a:blip r:embed="rId2" cstate="print"/>
          <a:stretch>
            <a:fillRect/>
          </a:stretch>
        </p:blipFill>
        <p:spPr>
          <a:xfrm>
            <a:off x="0" y="1066800"/>
            <a:ext cx="6096000" cy="4257675"/>
          </a:xfrm>
        </p:spPr>
      </p:pic>
      <p:sp>
        <p:nvSpPr>
          <p:cNvPr id="10" name="TextBox 9"/>
          <p:cNvSpPr txBox="1"/>
          <p:nvPr/>
        </p:nvSpPr>
        <p:spPr>
          <a:xfrm>
            <a:off x="838200" y="5562600"/>
            <a:ext cx="5105400" cy="369332"/>
          </a:xfrm>
          <a:prstGeom prst="rect">
            <a:avLst/>
          </a:prstGeom>
          <a:noFill/>
        </p:spPr>
        <p:txBody>
          <a:bodyPr wrap="square" rtlCol="0">
            <a:spAutoFit/>
          </a:bodyPr>
          <a:lstStyle/>
          <a:p>
            <a:r>
              <a:rPr lang="en-US" dirty="0">
                <a:latin typeface="Bookman Old Style" pitchFamily="18" charset="0"/>
              </a:rPr>
              <a:t>FIG. HORIZONTAL MILLING MACHINE</a:t>
            </a:r>
            <a:endParaRPr lang="en-US" dirty="0"/>
          </a:p>
        </p:txBody>
      </p:sp>
      <p:sp>
        <p:nvSpPr>
          <p:cNvPr id="11" name="TextBox 10"/>
          <p:cNvSpPr txBox="1"/>
          <p:nvPr/>
        </p:nvSpPr>
        <p:spPr>
          <a:xfrm>
            <a:off x="6781800" y="2286000"/>
            <a:ext cx="2057400" cy="2308324"/>
          </a:xfrm>
          <a:prstGeom prst="rect">
            <a:avLst/>
          </a:prstGeom>
          <a:noFill/>
        </p:spPr>
        <p:txBody>
          <a:bodyPr wrap="square" rtlCol="0">
            <a:spAutoFit/>
          </a:bodyPr>
          <a:lstStyle/>
          <a:p>
            <a:r>
              <a:rPr lang="en-US" dirty="0">
                <a:solidFill>
                  <a:srgbClr val="FF0000"/>
                </a:solidFill>
                <a:latin typeface="Bookman Old Style" pitchFamily="18" charset="0"/>
              </a:rPr>
              <a:t>MAJOR PARTS :</a:t>
            </a:r>
          </a:p>
          <a:p>
            <a:pPr marL="342900" indent="-342900">
              <a:buAutoNum type="arabicPeriod"/>
            </a:pPr>
            <a:r>
              <a:rPr lang="en-US" dirty="0">
                <a:solidFill>
                  <a:srgbClr val="FF0000"/>
                </a:solidFill>
                <a:latin typeface="Bookman Old Style" pitchFamily="18" charset="0"/>
              </a:rPr>
              <a:t>BASE</a:t>
            </a:r>
          </a:p>
          <a:p>
            <a:pPr marL="342900" indent="-342900">
              <a:buAutoNum type="arabicPeriod"/>
            </a:pPr>
            <a:r>
              <a:rPr lang="en-US" dirty="0">
                <a:solidFill>
                  <a:srgbClr val="FF0000"/>
                </a:solidFill>
                <a:latin typeface="Bookman Old Style" pitchFamily="18" charset="0"/>
              </a:rPr>
              <a:t>COLUMN</a:t>
            </a:r>
          </a:p>
          <a:p>
            <a:pPr marL="342900" indent="-342900">
              <a:buAutoNum type="arabicPeriod"/>
            </a:pPr>
            <a:r>
              <a:rPr lang="en-US" dirty="0">
                <a:solidFill>
                  <a:srgbClr val="FF0000"/>
                </a:solidFill>
                <a:latin typeface="Bookman Old Style" pitchFamily="18" charset="0"/>
              </a:rPr>
              <a:t>SPINDLE</a:t>
            </a:r>
          </a:p>
          <a:p>
            <a:pPr marL="342900" indent="-342900">
              <a:buAutoNum type="arabicPeriod"/>
            </a:pPr>
            <a:r>
              <a:rPr lang="en-US" dirty="0">
                <a:solidFill>
                  <a:srgbClr val="FF0000"/>
                </a:solidFill>
                <a:latin typeface="Bookman Old Style" pitchFamily="18" charset="0"/>
              </a:rPr>
              <a:t>OVERARM</a:t>
            </a:r>
          </a:p>
          <a:p>
            <a:pPr marL="342900" indent="-342900">
              <a:buAutoNum type="arabicPeriod"/>
            </a:pPr>
            <a:r>
              <a:rPr lang="en-US" dirty="0">
                <a:solidFill>
                  <a:srgbClr val="FF0000"/>
                </a:solidFill>
                <a:latin typeface="Bookman Old Style" pitchFamily="18" charset="0"/>
              </a:rPr>
              <a:t>KNEE</a:t>
            </a:r>
          </a:p>
          <a:p>
            <a:pPr marL="342900" indent="-342900">
              <a:buAutoNum type="arabicPeriod"/>
            </a:pPr>
            <a:r>
              <a:rPr lang="en-US" dirty="0">
                <a:solidFill>
                  <a:srgbClr val="FF0000"/>
                </a:solidFill>
                <a:latin typeface="Bookman Old Style" pitchFamily="18" charset="0"/>
              </a:rPr>
              <a:t>SADDLE</a:t>
            </a:r>
          </a:p>
          <a:p>
            <a:pPr marL="342900" indent="-342900">
              <a:buAutoNum type="arabicPeriod"/>
            </a:pPr>
            <a:r>
              <a:rPr lang="en-US" dirty="0">
                <a:solidFill>
                  <a:srgbClr val="FF0000"/>
                </a:solidFill>
                <a:latin typeface="Bookman Old Style" pitchFamily="18" charset="0"/>
              </a:rPr>
              <a:t>WORKTABLE</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marL="722376" lvl="1" indent="-274320">
              <a:defRPr/>
            </a:pPr>
            <a:r>
              <a:rPr lang="en-US" sz="3600" dirty="0">
                <a:solidFill>
                  <a:srgbClr val="FF0000"/>
                </a:solidFill>
                <a:latin typeface="Times New Roman" pitchFamily="18" charset="0"/>
                <a:cs typeface="Times New Roman" pitchFamily="18" charset="0"/>
              </a:rPr>
              <a:t>(</a:t>
            </a:r>
            <a:r>
              <a:rPr lang="en-US" sz="5300" dirty="0">
                <a:solidFill>
                  <a:srgbClr val="FF0000"/>
                </a:solidFill>
                <a:latin typeface="Times New Roman" pitchFamily="18" charset="0"/>
                <a:cs typeface="Times New Roman" pitchFamily="18" charset="0"/>
              </a:rPr>
              <a:t>a</a:t>
            </a:r>
            <a:r>
              <a:rPr lang="en-US" sz="3600" dirty="0">
                <a:solidFill>
                  <a:srgbClr val="FF0000"/>
                </a:solidFill>
                <a:latin typeface="Times New Roman" pitchFamily="18" charset="0"/>
                <a:cs typeface="Times New Roman" pitchFamily="18" charset="0"/>
              </a:rPr>
              <a:t>)</a:t>
            </a:r>
            <a:r>
              <a:rPr lang="en-US" sz="3100" dirty="0">
                <a:solidFill>
                  <a:srgbClr val="FF0000"/>
                </a:solidFill>
                <a:latin typeface="Times New Roman" pitchFamily="18" charset="0"/>
                <a:cs typeface="Times New Roman" pitchFamily="18" charset="0"/>
              </a:rPr>
              <a:t> </a:t>
            </a:r>
            <a:r>
              <a:rPr lang="en-US" sz="4400" dirty="0">
                <a:solidFill>
                  <a:srgbClr val="FF0000"/>
                </a:solidFill>
                <a:latin typeface="Times New Roman" pitchFamily="18" charset="0"/>
                <a:cs typeface="Times New Roman" pitchFamily="18" charset="0"/>
              </a:rPr>
              <a:t>Horizontal</a:t>
            </a:r>
            <a:r>
              <a:rPr lang="en-US" sz="3000" dirty="0">
                <a:solidFill>
                  <a:srgbClr val="FF0000"/>
                </a:solidFill>
                <a:latin typeface="Times New Roman" pitchFamily="18" charset="0"/>
                <a:cs typeface="Times New Roman" pitchFamily="18" charset="0"/>
              </a:rPr>
              <a:t> </a:t>
            </a:r>
            <a:r>
              <a:rPr lang="en-US" sz="4400" dirty="0">
                <a:solidFill>
                  <a:srgbClr val="FF0000"/>
                </a:solidFill>
                <a:latin typeface="Times New Roman" pitchFamily="18" charset="0"/>
                <a:cs typeface="Times New Roman" pitchFamily="18" charset="0"/>
              </a:rPr>
              <a:t>Milling machine</a:t>
            </a:r>
            <a:br>
              <a:rPr lang="en-US" sz="4400" dirty="0">
                <a:solidFill>
                  <a:srgbClr val="FF0000"/>
                </a:solidFill>
                <a:latin typeface="Times New Roman" pitchFamily="18" charset="0"/>
                <a:cs typeface="Times New Roman" pitchFamily="18" charset="0"/>
              </a:rPr>
            </a:br>
            <a:endParaRPr lang="en-US" dirty="0">
              <a:solidFill>
                <a:srgbClr val="FF0000"/>
              </a:solidFill>
            </a:endParaRPr>
          </a:p>
        </p:txBody>
      </p:sp>
      <p:sp>
        <p:nvSpPr>
          <p:cNvPr id="3" name="Content Placeholder 2"/>
          <p:cNvSpPr>
            <a:spLocks noGrp="1"/>
          </p:cNvSpPr>
          <p:nvPr>
            <p:ph sz="quarter" idx="1"/>
          </p:nvPr>
        </p:nvSpPr>
        <p:spPr/>
        <p:txBody>
          <a:bodyPr/>
          <a:lstStyle/>
          <a:p>
            <a:pPr marL="722376" lvl="1" indent="-274320">
              <a:buFont typeface="Arial" pitchFamily="34" charset="0"/>
              <a:buChar char="•"/>
              <a:defRPr/>
            </a:pPr>
            <a:r>
              <a:rPr lang="en-US" sz="3000" dirty="0">
                <a:latin typeface="Times New Roman" pitchFamily="18" charset="0"/>
                <a:cs typeface="Times New Roman" pitchFamily="18" charset="0"/>
              </a:rPr>
              <a:t>The horizontal milling machine has a spindle that is parallel to the shop floor and an </a:t>
            </a:r>
            <a:r>
              <a:rPr lang="en-US" sz="3000" dirty="0" err="1">
                <a:latin typeface="Times New Roman" pitchFamily="18" charset="0"/>
                <a:cs typeface="Times New Roman" pitchFamily="18" charset="0"/>
              </a:rPr>
              <a:t>overarm</a:t>
            </a:r>
            <a:r>
              <a:rPr lang="en-US" sz="3000" dirty="0">
                <a:latin typeface="Times New Roman" pitchFamily="18" charset="0"/>
                <a:cs typeface="Times New Roman" pitchFamily="18" charset="0"/>
              </a:rPr>
              <a:t> that extends over the </a:t>
            </a:r>
            <a:r>
              <a:rPr lang="en-US" sz="3000" dirty="0" err="1">
                <a:latin typeface="Times New Roman" pitchFamily="18" charset="0"/>
                <a:cs typeface="Times New Roman" pitchFamily="18" charset="0"/>
              </a:rPr>
              <a:t>workpiece</a:t>
            </a:r>
            <a:r>
              <a:rPr lang="en-US" sz="3000" dirty="0">
                <a:latin typeface="Times New Roman" pitchFamily="18" charset="0"/>
                <a:cs typeface="Times New Roman" pitchFamily="18" charset="0"/>
              </a:rPr>
              <a:t>.</a:t>
            </a:r>
          </a:p>
          <a:p>
            <a:pPr marL="722376" lvl="1" indent="-274320">
              <a:buFont typeface="Arial" pitchFamily="34" charset="0"/>
              <a:buChar char="•"/>
              <a:defRPr/>
            </a:pPr>
            <a:r>
              <a:rPr lang="en-US" sz="3000" dirty="0">
                <a:latin typeface="Times New Roman" pitchFamily="18" charset="0"/>
                <a:cs typeface="Times New Roman" pitchFamily="18" charset="0"/>
              </a:rPr>
              <a:t>The </a:t>
            </a:r>
            <a:r>
              <a:rPr lang="en-US" sz="3000" dirty="0" err="1">
                <a:latin typeface="Times New Roman" pitchFamily="18" charset="0"/>
                <a:cs typeface="Times New Roman" pitchFamily="18" charset="0"/>
              </a:rPr>
              <a:t>overarm</a:t>
            </a:r>
            <a:r>
              <a:rPr lang="en-US" sz="3000" dirty="0">
                <a:latin typeface="Times New Roman" pitchFamily="18" charset="0"/>
                <a:cs typeface="Times New Roman" pitchFamily="18" charset="0"/>
              </a:rPr>
              <a:t> supports the arbor, which holds the milling cutter. </a:t>
            </a:r>
          </a:p>
          <a:p>
            <a:pPr marL="722376" lvl="1" indent="-274320">
              <a:buFont typeface="Arial" pitchFamily="34" charset="0"/>
              <a:buChar char="•"/>
              <a:defRPr/>
            </a:pPr>
            <a:r>
              <a:rPr lang="en-US" sz="3000" dirty="0">
                <a:latin typeface="Times New Roman" pitchFamily="18" charset="0"/>
                <a:cs typeface="Times New Roman" pitchFamily="18" charset="0"/>
              </a:rPr>
              <a:t>On the horizontal mill, the arbor is the component that rotates the milling cutter.</a:t>
            </a:r>
          </a:p>
          <a:p>
            <a:pPr marL="722376" lvl="1" indent="-274320">
              <a:buNone/>
              <a:defRPr/>
            </a:pPr>
            <a:br>
              <a:rPr lang="en-US" sz="3000" dirty="0">
                <a:latin typeface="Times New Roman" pitchFamily="18" charset="0"/>
                <a:cs typeface="Times New Roman" pitchFamily="18" charset="0"/>
              </a:rPr>
            </a:br>
            <a:endParaRPr lang="en-US"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HORIZONTAL MILLING MACHINE.gif"/>
          <p:cNvPicPr>
            <a:picLocks noGrp="1" noChangeAspect="1"/>
          </p:cNvPicPr>
          <p:nvPr>
            <p:ph sz="quarter" idx="1"/>
          </p:nvPr>
        </p:nvPicPr>
        <p:blipFill>
          <a:blip r:embed="rId2" cstate="print"/>
          <a:stretch>
            <a:fillRect/>
          </a:stretch>
        </p:blipFill>
        <p:spPr>
          <a:xfrm>
            <a:off x="0" y="304800"/>
            <a:ext cx="8839199" cy="6234792"/>
          </a:xfr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00"/>
                </a:solidFill>
                <a:latin typeface="Times New Roman" pitchFamily="18" charset="0"/>
                <a:cs typeface="Times New Roman" pitchFamily="18" charset="0"/>
              </a:rPr>
              <a:t>Actual horizontal milling machine</a:t>
            </a:r>
          </a:p>
        </p:txBody>
      </p:sp>
      <p:pic>
        <p:nvPicPr>
          <p:cNvPr id="4" name="Picture 2" descr="D:\NARAYANAN\4th sem\MT-2\milling mc\horizontal-milling-machine-cutter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9600" y="1828800"/>
            <a:ext cx="7696200" cy="48006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685800" y="304800"/>
            <a:ext cx="7772400" cy="304800"/>
          </a:xfrm>
        </p:spPr>
        <p:txBody>
          <a:bodyPr>
            <a:noAutofit/>
          </a:bodyPr>
          <a:lstStyle/>
          <a:p>
            <a:r>
              <a:rPr lang="en-US" altLang="en-US" dirty="0">
                <a:solidFill>
                  <a:srgbClr val="FF0000"/>
                </a:solidFill>
                <a:latin typeface="Times New Roman" pitchFamily="18" charset="0"/>
                <a:cs typeface="Times New Roman" pitchFamily="18" charset="0"/>
              </a:rPr>
              <a:t>Arbors</a:t>
            </a:r>
          </a:p>
        </p:txBody>
      </p:sp>
      <p:pic>
        <p:nvPicPr>
          <p:cNvPr id="6" name="Picture 6"/>
          <p:cNvPicPr>
            <a:picLocks noGrp="1" noChangeAspect="1" noChangeArrowheads="1"/>
          </p:cNvPicPr>
          <p:nvPr>
            <p:ph sz="quarter" idx="1"/>
          </p:nvPr>
        </p:nvPicPr>
        <p:blipFill>
          <a:blip r:embed="rId2" cstate="print">
            <a:extLst>
              <a:ext uri="{28A0092B-C50C-407E-A947-70E740481C1C}">
                <a14:useLocalDpi xmlns:a14="http://schemas.microsoft.com/office/drawing/2010/main" val="0"/>
              </a:ext>
            </a:extLst>
          </a:blip>
          <a:srcRect/>
          <a:stretch>
            <a:fillRect/>
          </a:stretch>
        </p:blipFill>
        <p:spPr>
          <a:xfrm>
            <a:off x="1371600" y="1143000"/>
            <a:ext cx="5791200" cy="4425950"/>
          </a:xfrm>
          <a:prstGeom prst="rect">
            <a:avLst/>
          </a:prstGeom>
          <a:noFill/>
          <a:ln/>
        </p:spPr>
      </p:pic>
      <p:sp>
        <p:nvSpPr>
          <p:cNvPr id="5" name="Rectangle 3"/>
          <p:cNvSpPr txBox="1">
            <a:spLocks noChangeArrowheads="1"/>
          </p:cNvSpPr>
          <p:nvPr/>
        </p:nvSpPr>
        <p:spPr>
          <a:xfrm>
            <a:off x="1295400" y="6019800"/>
            <a:ext cx="6477000" cy="457200"/>
          </a:xfrm>
          <a:prstGeom prst="rect">
            <a:avLst/>
          </a:prstGeom>
        </p:spPr>
        <p:txBody>
          <a:bodyPr vert="horz" lIns="91440" tIns="45720" rIns="91440" bIns="45720" rtlCol="0">
            <a:normAutofit/>
          </a:bodyPr>
          <a:lstStyle/>
          <a:p>
            <a:pPr marL="342900" marR="0" lvl="0" indent="-342900" algn="ctr" defTabSz="914400" rtl="0" eaLnBrk="1" fontAlgn="auto" latinLnBrk="0" hangingPunct="1">
              <a:lnSpc>
                <a:spcPct val="80000"/>
              </a:lnSpc>
              <a:spcBef>
                <a:spcPct val="20000"/>
              </a:spcBef>
              <a:spcAft>
                <a:spcPts val="0"/>
              </a:spcAft>
              <a:buClrTx/>
              <a:buSzTx/>
              <a:buFontTx/>
              <a:buNone/>
              <a:tabLst/>
              <a:defRPr/>
            </a:pPr>
            <a:r>
              <a:rPr kumimoji="0" lang="en-US" altLang="en-US" sz="1600" b="0" i="0" u="none" strike="noStrike" kern="1200" cap="none" spc="0" normalizeH="0" baseline="0" noProof="0">
                <a:ln>
                  <a:noFill/>
                </a:ln>
                <a:solidFill>
                  <a:schemeClr val="tx1"/>
                </a:solidFill>
                <a:effectLst/>
                <a:uLnTx/>
                <a:uFillTx/>
                <a:latin typeface="Arial Narrow" panose="020B0606020202030204" pitchFamily="34" charset="0"/>
                <a:ea typeface="+mn-ea"/>
                <a:cs typeface="+mn-cs"/>
              </a:rPr>
              <a:t>Fig : Mounting a milling cutter on an arbor for use on a horizontal milling machine.</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00"/>
                </a:solidFill>
              </a:rPr>
              <a:t>(b) Vertical milling machine</a:t>
            </a:r>
          </a:p>
        </p:txBody>
      </p:sp>
      <p:sp>
        <p:nvSpPr>
          <p:cNvPr id="3" name="Content Placeholder 2"/>
          <p:cNvSpPr>
            <a:spLocks noGrp="1"/>
          </p:cNvSpPr>
          <p:nvPr>
            <p:ph sz="quarter" idx="1"/>
          </p:nvPr>
        </p:nvSpPr>
        <p:spPr/>
        <p:txBody>
          <a:bodyPr>
            <a:normAutofit/>
          </a:bodyPr>
          <a:lstStyle/>
          <a:p>
            <a:r>
              <a:rPr lang="en-US" dirty="0">
                <a:latin typeface="Times New Roman" pitchFamily="18" charset="0"/>
                <a:cs typeface="Times New Roman" pitchFamily="18" charset="0"/>
              </a:rPr>
              <a:t>Spindle is vertical or perpendicular to the work table.</a:t>
            </a:r>
          </a:p>
          <a:p>
            <a:r>
              <a:rPr lang="en-US" dirty="0">
                <a:latin typeface="Times New Roman" pitchFamily="18" charset="0"/>
                <a:cs typeface="Times New Roman" pitchFamily="18" charset="0"/>
              </a:rPr>
              <a:t>It has all the movements of the table for proper setting and feeding the work.</a:t>
            </a:r>
          </a:p>
          <a:p>
            <a:r>
              <a:rPr lang="en-US" dirty="0">
                <a:latin typeface="Times New Roman" pitchFamily="18" charset="0"/>
                <a:cs typeface="Times New Roman" pitchFamily="18" charset="0"/>
              </a:rPr>
              <a:t>Spindle head may be swiveled at an angle, permitting the milling cutter mounted on the spindle to work on angular surfaces.</a:t>
            </a:r>
          </a:p>
          <a:p>
            <a:r>
              <a:rPr lang="en-US" dirty="0">
                <a:latin typeface="Times New Roman" pitchFamily="18" charset="0"/>
                <a:cs typeface="Times New Roman" pitchFamily="18" charset="0"/>
              </a:rPr>
              <a:t>In some machines, spindle can also be adjusted up or down relative to the work.</a:t>
            </a:r>
          </a:p>
          <a:p>
            <a:r>
              <a:rPr lang="en-US" dirty="0">
                <a:latin typeface="Times New Roman" pitchFamily="18" charset="0"/>
                <a:cs typeface="Times New Roman" pitchFamily="18" charset="0"/>
              </a:rPr>
              <a:t>Adopted for machining grooves, slots and flat surfaces.</a:t>
            </a:r>
          </a:p>
          <a:p>
            <a:endParaRPr lang="en-US" dirty="0">
              <a:latin typeface="Times New Roman" pitchFamily="18" charset="0"/>
              <a:cs typeface="Times New Roman" pitchFamily="18" charset="0"/>
            </a:endParaRPr>
          </a:p>
          <a:p>
            <a:pPr>
              <a:buNone/>
            </a:pPr>
            <a:endParaRPr lang="en-US" dirty="0">
              <a:latin typeface="Times New Roman" pitchFamily="18" charset="0"/>
              <a:cs typeface="Times New Roman" pitchFamily="18" charset="0"/>
            </a:endParaRPr>
          </a:p>
          <a:p>
            <a:endParaRPr lang="en-US"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0"/>
            <a:ext cx="8229600" cy="685800"/>
          </a:xfrm>
        </p:spPr>
        <p:txBody>
          <a:bodyPr>
            <a:normAutofit/>
          </a:bodyPr>
          <a:lstStyle/>
          <a:p>
            <a:r>
              <a:rPr lang="en-US" sz="3200" dirty="0">
                <a:latin typeface="Bookman Old Style" pitchFamily="18" charset="0"/>
              </a:rPr>
              <a:t>VERTICAL MILLING MACHINE</a:t>
            </a:r>
            <a:endParaRPr lang="en-US" sz="3200" dirty="0"/>
          </a:p>
        </p:txBody>
      </p:sp>
      <p:sp>
        <p:nvSpPr>
          <p:cNvPr id="4" name="TextBox 3"/>
          <p:cNvSpPr txBox="1"/>
          <p:nvPr/>
        </p:nvSpPr>
        <p:spPr>
          <a:xfrm>
            <a:off x="5486400" y="2286000"/>
            <a:ext cx="2819400" cy="2308324"/>
          </a:xfrm>
          <a:prstGeom prst="rect">
            <a:avLst/>
          </a:prstGeom>
          <a:noFill/>
        </p:spPr>
        <p:txBody>
          <a:bodyPr wrap="square" rtlCol="0">
            <a:spAutoFit/>
          </a:bodyPr>
          <a:lstStyle/>
          <a:p>
            <a:r>
              <a:rPr lang="en-US" dirty="0">
                <a:solidFill>
                  <a:srgbClr val="FF0000"/>
                </a:solidFill>
                <a:latin typeface="Bookman Old Style" pitchFamily="18" charset="0"/>
              </a:rPr>
              <a:t>MAJOR PARTS :</a:t>
            </a:r>
          </a:p>
          <a:p>
            <a:pPr marL="342900" indent="-342900">
              <a:buAutoNum type="arabicPeriod"/>
            </a:pPr>
            <a:r>
              <a:rPr lang="en-US" dirty="0">
                <a:solidFill>
                  <a:srgbClr val="FF0000"/>
                </a:solidFill>
                <a:latin typeface="Bookman Old Style" pitchFamily="18" charset="0"/>
              </a:rPr>
              <a:t>BASE</a:t>
            </a:r>
          </a:p>
          <a:p>
            <a:pPr marL="342900" indent="-342900">
              <a:buAutoNum type="arabicPeriod"/>
            </a:pPr>
            <a:r>
              <a:rPr lang="en-US" dirty="0">
                <a:solidFill>
                  <a:srgbClr val="FF0000"/>
                </a:solidFill>
                <a:latin typeface="Bookman Old Style" pitchFamily="18" charset="0"/>
              </a:rPr>
              <a:t>COLUMN</a:t>
            </a:r>
          </a:p>
          <a:p>
            <a:pPr marL="342900" indent="-342900">
              <a:buAutoNum type="arabicPeriod"/>
            </a:pPr>
            <a:r>
              <a:rPr lang="en-US" dirty="0">
                <a:solidFill>
                  <a:srgbClr val="FF0000"/>
                </a:solidFill>
                <a:latin typeface="Bookman Old Style" pitchFamily="18" charset="0"/>
              </a:rPr>
              <a:t>SPINDLE</a:t>
            </a:r>
          </a:p>
          <a:p>
            <a:pPr marL="342900" indent="-342900">
              <a:buAutoNum type="arabicPeriod"/>
            </a:pPr>
            <a:r>
              <a:rPr lang="en-US" dirty="0">
                <a:solidFill>
                  <a:srgbClr val="FF0000"/>
                </a:solidFill>
                <a:latin typeface="Bookman Old Style" pitchFamily="18" charset="0"/>
              </a:rPr>
              <a:t>SPINDLE HEAD</a:t>
            </a:r>
          </a:p>
          <a:p>
            <a:pPr marL="342900" indent="-342900">
              <a:buAutoNum type="arabicPeriod"/>
            </a:pPr>
            <a:r>
              <a:rPr lang="en-US" dirty="0">
                <a:solidFill>
                  <a:srgbClr val="FF0000"/>
                </a:solidFill>
                <a:latin typeface="Bookman Old Style" pitchFamily="18" charset="0"/>
              </a:rPr>
              <a:t>KNEE</a:t>
            </a:r>
          </a:p>
          <a:p>
            <a:pPr marL="342900" indent="-342900">
              <a:buAutoNum type="arabicPeriod"/>
            </a:pPr>
            <a:r>
              <a:rPr lang="en-US" dirty="0">
                <a:solidFill>
                  <a:srgbClr val="FF0000"/>
                </a:solidFill>
                <a:latin typeface="Bookman Old Style" pitchFamily="18" charset="0"/>
              </a:rPr>
              <a:t>SADDLE</a:t>
            </a:r>
          </a:p>
          <a:p>
            <a:pPr marL="342900" indent="-342900">
              <a:buAutoNum type="arabicPeriod"/>
            </a:pPr>
            <a:r>
              <a:rPr lang="en-US" dirty="0">
                <a:solidFill>
                  <a:srgbClr val="FF0000"/>
                </a:solidFill>
                <a:latin typeface="Bookman Old Style" pitchFamily="18" charset="0"/>
              </a:rPr>
              <a:t>WORKTABLE</a:t>
            </a:r>
          </a:p>
        </p:txBody>
      </p:sp>
      <p:sp>
        <p:nvSpPr>
          <p:cNvPr id="5" name="TextBox 4"/>
          <p:cNvSpPr txBox="1"/>
          <p:nvPr/>
        </p:nvSpPr>
        <p:spPr>
          <a:xfrm>
            <a:off x="685800" y="6324600"/>
            <a:ext cx="5105400" cy="381000"/>
          </a:xfrm>
          <a:prstGeom prst="rect">
            <a:avLst/>
          </a:prstGeom>
          <a:noFill/>
        </p:spPr>
        <p:txBody>
          <a:bodyPr wrap="square" rtlCol="0">
            <a:spAutoFit/>
          </a:bodyPr>
          <a:lstStyle/>
          <a:p>
            <a:r>
              <a:rPr lang="en-US" dirty="0">
                <a:latin typeface="Bookman Old Style" pitchFamily="18" charset="0"/>
              </a:rPr>
              <a:t>FIG. VERTICAL MILLING MACHINE</a:t>
            </a:r>
            <a:endParaRPr lang="en-US" dirty="0"/>
          </a:p>
        </p:txBody>
      </p:sp>
      <p:pic>
        <p:nvPicPr>
          <p:cNvPr id="8" name="Content Placeholder 7" descr="WP_20140425_008.jpg"/>
          <p:cNvPicPr>
            <a:picLocks noGrp="1" noChangeAspect="1"/>
          </p:cNvPicPr>
          <p:nvPr>
            <p:ph idx="1"/>
          </p:nvPr>
        </p:nvPicPr>
        <p:blipFill>
          <a:blip r:embed="rId2" cstate="print"/>
          <a:stretch>
            <a:fillRect/>
          </a:stretch>
        </p:blipFill>
        <p:spPr>
          <a:xfrm>
            <a:off x="685800" y="685800"/>
            <a:ext cx="4191000" cy="5334000"/>
          </a:xfr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457200" y="0"/>
            <a:ext cx="8229600" cy="914400"/>
          </a:xfrm>
          <a:prstGeom prst="rect">
            <a:avLst/>
          </a:prstGeom>
        </p:spPr>
        <p:txBody>
          <a:bodyPr vert="horz" lIns="91440" tIns="45720" rIns="91440" bIns="45720" rtlCol="0" anchor="ctr">
            <a:normAutofit fontScale="97500"/>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800" b="0" i="0" u="none" strike="noStrike" kern="1200" cap="none" spc="0" normalizeH="0" baseline="0" noProof="0" dirty="0">
                <a:ln>
                  <a:noFill/>
                </a:ln>
                <a:solidFill>
                  <a:srgbClr val="FF0000"/>
                </a:solidFill>
                <a:effectLst/>
                <a:uLnTx/>
                <a:uFillTx/>
                <a:latin typeface="Bookman Old Style" pitchFamily="18" charset="0"/>
                <a:ea typeface="+mj-ea"/>
                <a:cs typeface="+mj-cs"/>
              </a:rPr>
              <a:t>DIFFERENCES BETWEEN  HORIZONTAL &amp; VERTICAL MILLING MACHINES</a:t>
            </a:r>
          </a:p>
        </p:txBody>
      </p:sp>
      <p:graphicFrame>
        <p:nvGraphicFramePr>
          <p:cNvPr id="5" name="Content Placeholder 3"/>
          <p:cNvGraphicFramePr>
            <a:graphicFrameLocks/>
          </p:cNvGraphicFramePr>
          <p:nvPr/>
        </p:nvGraphicFramePr>
        <p:xfrm>
          <a:off x="457200" y="1066800"/>
          <a:ext cx="8229600" cy="5593695"/>
        </p:xfrm>
        <a:graphic>
          <a:graphicData uri="http://schemas.openxmlformats.org/drawingml/2006/table">
            <a:tbl>
              <a:tblPr firstRow="1" bandRow="1">
                <a:tableStyleId>{5C22544A-7EE6-4342-B048-85BDC9FD1C3A}</a:tableStyleId>
              </a:tblPr>
              <a:tblGrid>
                <a:gridCol w="1066800">
                  <a:extLst>
                    <a:ext uri="{9D8B030D-6E8A-4147-A177-3AD203B41FA5}">
                      <a16:colId xmlns:a16="http://schemas.microsoft.com/office/drawing/2014/main" val="20000"/>
                    </a:ext>
                  </a:extLst>
                </a:gridCol>
                <a:gridCol w="3429000">
                  <a:extLst>
                    <a:ext uri="{9D8B030D-6E8A-4147-A177-3AD203B41FA5}">
                      <a16:colId xmlns:a16="http://schemas.microsoft.com/office/drawing/2014/main" val="20001"/>
                    </a:ext>
                  </a:extLst>
                </a:gridCol>
                <a:gridCol w="3733800">
                  <a:extLst>
                    <a:ext uri="{9D8B030D-6E8A-4147-A177-3AD203B41FA5}">
                      <a16:colId xmlns:a16="http://schemas.microsoft.com/office/drawing/2014/main" val="20002"/>
                    </a:ext>
                  </a:extLst>
                </a:gridCol>
              </a:tblGrid>
              <a:tr h="456584">
                <a:tc>
                  <a:txBody>
                    <a:bodyPr/>
                    <a:lstStyle/>
                    <a:p>
                      <a:pPr algn="l"/>
                      <a:r>
                        <a:rPr lang="en-US" dirty="0">
                          <a:latin typeface="Times New Roman" pitchFamily="18" charset="0"/>
                          <a:cs typeface="Times New Roman" pitchFamily="18" charset="0"/>
                        </a:rPr>
                        <a:t>SL. NO.</a:t>
                      </a:r>
                    </a:p>
                  </a:txBody>
                  <a:tcPr/>
                </a:tc>
                <a:tc>
                  <a:txBody>
                    <a:bodyPr/>
                    <a:lstStyle/>
                    <a:p>
                      <a:pPr algn="l"/>
                      <a:r>
                        <a:rPr lang="en-US" dirty="0">
                          <a:latin typeface="Times New Roman" pitchFamily="18" charset="0"/>
                          <a:cs typeface="Times New Roman" pitchFamily="18" charset="0"/>
                        </a:rPr>
                        <a:t>HORIZONTAL MILLING MACHINE</a:t>
                      </a:r>
                    </a:p>
                  </a:txBody>
                  <a:tcPr/>
                </a:tc>
                <a:tc>
                  <a:txBody>
                    <a:bodyPr/>
                    <a:lstStyle/>
                    <a:p>
                      <a:pPr algn="l"/>
                      <a:r>
                        <a:rPr lang="en-US" dirty="0">
                          <a:latin typeface="Times New Roman" pitchFamily="18" charset="0"/>
                          <a:cs typeface="Times New Roman" pitchFamily="18" charset="0"/>
                        </a:rPr>
                        <a:t>VERTICAL MILLING MACHINE</a:t>
                      </a:r>
                    </a:p>
                  </a:txBody>
                  <a:tcPr/>
                </a:tc>
                <a:extLst>
                  <a:ext uri="{0D108BD9-81ED-4DB2-BD59-A6C34878D82A}">
                    <a16:rowId xmlns:a16="http://schemas.microsoft.com/office/drawing/2014/main" val="10000"/>
                  </a:ext>
                </a:extLst>
              </a:tr>
              <a:tr h="788075">
                <a:tc>
                  <a:txBody>
                    <a:bodyPr/>
                    <a:lstStyle/>
                    <a:p>
                      <a:pPr algn="l"/>
                      <a:r>
                        <a:rPr lang="en-US" dirty="0">
                          <a:latin typeface="Times New Roman" pitchFamily="18" charset="0"/>
                          <a:cs typeface="Times New Roman" pitchFamily="18" charset="0"/>
                        </a:rPr>
                        <a:t>01</a:t>
                      </a:r>
                    </a:p>
                  </a:txBody>
                  <a:tcPr anchor="ctr"/>
                </a:tc>
                <a:tc>
                  <a:txBody>
                    <a:bodyPr/>
                    <a:lstStyle/>
                    <a:p>
                      <a:pPr algn="l"/>
                      <a:r>
                        <a:rPr lang="en-US" dirty="0">
                          <a:latin typeface="Times New Roman" pitchFamily="18" charset="0"/>
                          <a:cs typeface="Times New Roman" pitchFamily="18" charset="0"/>
                        </a:rPr>
                        <a:t>Spindle</a:t>
                      </a:r>
                      <a:r>
                        <a:rPr lang="en-US" baseline="0" dirty="0">
                          <a:latin typeface="Times New Roman" pitchFamily="18" charset="0"/>
                          <a:cs typeface="Times New Roman" pitchFamily="18" charset="0"/>
                        </a:rPr>
                        <a:t> is horizontal &amp; parallel to the worktable.</a:t>
                      </a:r>
                      <a:endParaRPr lang="en-US" dirty="0">
                        <a:latin typeface="Times New Roman" pitchFamily="18" charset="0"/>
                        <a:cs typeface="Times New Roman" pitchFamily="18" charset="0"/>
                      </a:endParaRPr>
                    </a:p>
                  </a:txBody>
                  <a:tcPr anchor="ctr"/>
                </a:tc>
                <a:tc>
                  <a:txBody>
                    <a:bodyPr/>
                    <a:lstStyle/>
                    <a:p>
                      <a:pPr algn="l"/>
                      <a:r>
                        <a:rPr lang="en-US" dirty="0">
                          <a:latin typeface="Times New Roman" pitchFamily="18" charset="0"/>
                          <a:cs typeface="Times New Roman" pitchFamily="18" charset="0"/>
                        </a:rPr>
                        <a:t>Spindle is vertical &amp; perpendicular to</a:t>
                      </a:r>
                      <a:r>
                        <a:rPr lang="en-US" baseline="0" dirty="0">
                          <a:latin typeface="Times New Roman" pitchFamily="18" charset="0"/>
                          <a:cs typeface="Times New Roman" pitchFamily="18" charset="0"/>
                        </a:rPr>
                        <a:t> the worktable.</a:t>
                      </a:r>
                      <a:endParaRPr lang="en-US" dirty="0">
                        <a:latin typeface="Times New Roman" pitchFamily="18" charset="0"/>
                        <a:cs typeface="Times New Roman" pitchFamily="18" charset="0"/>
                      </a:endParaRPr>
                    </a:p>
                  </a:txBody>
                  <a:tcPr anchor="ctr"/>
                </a:tc>
                <a:extLst>
                  <a:ext uri="{0D108BD9-81ED-4DB2-BD59-A6C34878D82A}">
                    <a16:rowId xmlns:a16="http://schemas.microsoft.com/office/drawing/2014/main" val="10001"/>
                  </a:ext>
                </a:extLst>
              </a:tr>
              <a:tr h="788075">
                <a:tc>
                  <a:txBody>
                    <a:bodyPr/>
                    <a:lstStyle/>
                    <a:p>
                      <a:pPr algn="l"/>
                      <a:r>
                        <a:rPr lang="en-US" dirty="0">
                          <a:latin typeface="Times New Roman" pitchFamily="18" charset="0"/>
                          <a:cs typeface="Times New Roman" pitchFamily="18" charset="0"/>
                        </a:rPr>
                        <a:t>02</a:t>
                      </a:r>
                    </a:p>
                  </a:txBody>
                  <a:tcPr anchor="ctr"/>
                </a:tc>
                <a:tc>
                  <a:txBody>
                    <a:bodyPr/>
                    <a:lstStyle/>
                    <a:p>
                      <a:pPr algn="l"/>
                      <a:r>
                        <a:rPr lang="en-US" dirty="0">
                          <a:latin typeface="Times New Roman" pitchFamily="18" charset="0"/>
                          <a:cs typeface="Times New Roman" pitchFamily="18" charset="0"/>
                        </a:rPr>
                        <a:t>Cutter cannot</a:t>
                      </a:r>
                      <a:r>
                        <a:rPr lang="en-US" baseline="0" dirty="0">
                          <a:latin typeface="Times New Roman" pitchFamily="18" charset="0"/>
                          <a:cs typeface="Times New Roman" pitchFamily="18" charset="0"/>
                        </a:rPr>
                        <a:t> be moved up &amp; down.</a:t>
                      </a:r>
                      <a:endParaRPr lang="en-US" dirty="0">
                        <a:latin typeface="Times New Roman" pitchFamily="18" charset="0"/>
                        <a:cs typeface="Times New Roman" pitchFamily="18" charset="0"/>
                      </a:endParaRPr>
                    </a:p>
                  </a:txBody>
                  <a:tcPr anchor="ctr"/>
                </a:tc>
                <a:tc>
                  <a:txBody>
                    <a:bodyPr/>
                    <a:lstStyle/>
                    <a:p>
                      <a:pPr algn="l"/>
                      <a:r>
                        <a:rPr lang="en-US" dirty="0">
                          <a:latin typeface="Times New Roman" pitchFamily="18" charset="0"/>
                          <a:cs typeface="Times New Roman" pitchFamily="18" charset="0"/>
                        </a:rPr>
                        <a:t>Cutter can be moved up</a:t>
                      </a:r>
                      <a:r>
                        <a:rPr lang="en-US" baseline="0" dirty="0">
                          <a:latin typeface="Times New Roman" pitchFamily="18" charset="0"/>
                          <a:cs typeface="Times New Roman" pitchFamily="18" charset="0"/>
                        </a:rPr>
                        <a:t> &amp; down.</a:t>
                      </a:r>
                      <a:endParaRPr lang="en-US" dirty="0">
                        <a:latin typeface="Times New Roman" pitchFamily="18" charset="0"/>
                        <a:cs typeface="Times New Roman" pitchFamily="18" charset="0"/>
                      </a:endParaRPr>
                    </a:p>
                  </a:txBody>
                  <a:tcPr anchor="ctr"/>
                </a:tc>
                <a:extLst>
                  <a:ext uri="{0D108BD9-81ED-4DB2-BD59-A6C34878D82A}">
                    <a16:rowId xmlns:a16="http://schemas.microsoft.com/office/drawing/2014/main" val="10002"/>
                  </a:ext>
                </a:extLst>
              </a:tr>
              <a:tr h="788075">
                <a:tc>
                  <a:txBody>
                    <a:bodyPr/>
                    <a:lstStyle/>
                    <a:p>
                      <a:pPr algn="l"/>
                      <a:r>
                        <a:rPr lang="en-US" dirty="0">
                          <a:latin typeface="Times New Roman" pitchFamily="18" charset="0"/>
                          <a:cs typeface="Times New Roman" pitchFamily="18" charset="0"/>
                        </a:rPr>
                        <a:t>03</a:t>
                      </a:r>
                    </a:p>
                  </a:txBody>
                  <a:tcPr anchor="ctr"/>
                </a:tc>
                <a:tc>
                  <a:txBody>
                    <a:bodyPr/>
                    <a:lstStyle/>
                    <a:p>
                      <a:pPr algn="l"/>
                      <a:r>
                        <a:rPr lang="en-US" dirty="0">
                          <a:latin typeface="Times New Roman" pitchFamily="18" charset="0"/>
                          <a:cs typeface="Times New Roman" pitchFamily="18" charset="0"/>
                        </a:rPr>
                        <a:t>Cutter is mounted on the arbor.</a:t>
                      </a:r>
                    </a:p>
                  </a:txBody>
                  <a:tcPr anchor="ctr"/>
                </a:tc>
                <a:tc>
                  <a:txBody>
                    <a:bodyPr/>
                    <a:lstStyle/>
                    <a:p>
                      <a:pPr algn="l"/>
                      <a:r>
                        <a:rPr lang="en-US" dirty="0">
                          <a:latin typeface="Times New Roman" pitchFamily="18" charset="0"/>
                          <a:cs typeface="Times New Roman" pitchFamily="18" charset="0"/>
                        </a:rPr>
                        <a:t>Cutter is directly mounted on the spindle.</a:t>
                      </a:r>
                    </a:p>
                  </a:txBody>
                  <a:tcPr anchor="ctr"/>
                </a:tc>
                <a:extLst>
                  <a:ext uri="{0D108BD9-81ED-4DB2-BD59-A6C34878D82A}">
                    <a16:rowId xmlns:a16="http://schemas.microsoft.com/office/drawing/2014/main" val="10003"/>
                  </a:ext>
                </a:extLst>
              </a:tr>
              <a:tr h="788075">
                <a:tc>
                  <a:txBody>
                    <a:bodyPr/>
                    <a:lstStyle/>
                    <a:p>
                      <a:pPr algn="l"/>
                      <a:r>
                        <a:rPr lang="en-US" dirty="0">
                          <a:latin typeface="Times New Roman" pitchFamily="18" charset="0"/>
                          <a:cs typeface="Times New Roman" pitchFamily="18" charset="0"/>
                        </a:rPr>
                        <a:t>04</a:t>
                      </a:r>
                    </a:p>
                  </a:txBody>
                  <a:tcPr anchor="ctr"/>
                </a:tc>
                <a:tc>
                  <a:txBody>
                    <a:bodyPr/>
                    <a:lstStyle/>
                    <a:p>
                      <a:pPr algn="l"/>
                      <a:r>
                        <a:rPr lang="en-US" dirty="0">
                          <a:latin typeface="Times New Roman" pitchFamily="18" charset="0"/>
                          <a:cs typeface="Times New Roman" pitchFamily="18" charset="0"/>
                        </a:rPr>
                        <a:t>Spindle cannot be tilted.</a:t>
                      </a:r>
                    </a:p>
                  </a:txBody>
                  <a:tcPr anchor="ctr"/>
                </a:tc>
                <a:tc>
                  <a:txBody>
                    <a:bodyPr/>
                    <a:lstStyle/>
                    <a:p>
                      <a:pPr algn="l"/>
                      <a:r>
                        <a:rPr lang="en-US" dirty="0">
                          <a:latin typeface="Times New Roman" pitchFamily="18" charset="0"/>
                          <a:cs typeface="Times New Roman" pitchFamily="18" charset="0"/>
                        </a:rPr>
                        <a:t>Spindle can</a:t>
                      </a:r>
                      <a:r>
                        <a:rPr lang="en-US" baseline="0" dirty="0">
                          <a:latin typeface="Times New Roman" pitchFamily="18" charset="0"/>
                          <a:cs typeface="Times New Roman" pitchFamily="18" charset="0"/>
                        </a:rPr>
                        <a:t> be tilted for angular cutting.</a:t>
                      </a:r>
                      <a:endParaRPr lang="en-US" dirty="0">
                        <a:latin typeface="Times New Roman" pitchFamily="18" charset="0"/>
                        <a:cs typeface="Times New Roman" pitchFamily="18" charset="0"/>
                      </a:endParaRPr>
                    </a:p>
                  </a:txBody>
                  <a:tcPr anchor="ctr"/>
                </a:tc>
                <a:extLst>
                  <a:ext uri="{0D108BD9-81ED-4DB2-BD59-A6C34878D82A}">
                    <a16:rowId xmlns:a16="http://schemas.microsoft.com/office/drawing/2014/main" val="10004"/>
                  </a:ext>
                </a:extLst>
              </a:tr>
              <a:tr h="1801315">
                <a:tc>
                  <a:txBody>
                    <a:bodyPr/>
                    <a:lstStyle/>
                    <a:p>
                      <a:pPr algn="l"/>
                      <a:r>
                        <a:rPr lang="en-US" dirty="0">
                          <a:latin typeface="Times New Roman" pitchFamily="18" charset="0"/>
                          <a:cs typeface="Times New Roman" pitchFamily="18" charset="0"/>
                        </a:rPr>
                        <a:t>05</a:t>
                      </a:r>
                    </a:p>
                  </a:txBody>
                  <a:tcPr anchor="ctr"/>
                </a:tc>
                <a:tc>
                  <a:txBody>
                    <a:bodyPr/>
                    <a:lstStyle/>
                    <a:p>
                      <a:pPr algn="l"/>
                      <a:r>
                        <a:rPr lang="en-US" dirty="0">
                          <a:latin typeface="Times New Roman" pitchFamily="18" charset="0"/>
                          <a:cs typeface="Times New Roman" pitchFamily="18" charset="0"/>
                        </a:rPr>
                        <a:t>Operations such as plain milling, gear cutting, form milling, straddle</a:t>
                      </a:r>
                      <a:r>
                        <a:rPr lang="en-US" baseline="0" dirty="0">
                          <a:latin typeface="Times New Roman" pitchFamily="18" charset="0"/>
                          <a:cs typeface="Times New Roman" pitchFamily="18" charset="0"/>
                        </a:rPr>
                        <a:t> milling, gang milling etc., can be performed.</a:t>
                      </a:r>
                      <a:endParaRPr lang="en-US" dirty="0">
                        <a:latin typeface="Times New Roman" pitchFamily="18" charset="0"/>
                        <a:cs typeface="Times New Roman" pitchFamily="18" charset="0"/>
                      </a:endParaRPr>
                    </a:p>
                  </a:txBody>
                  <a:tcPr anchor="ctr"/>
                </a:tc>
                <a:tc>
                  <a:txBody>
                    <a:bodyPr/>
                    <a:lstStyle/>
                    <a:p>
                      <a:pPr algn="l"/>
                      <a:r>
                        <a:rPr lang="en-US" dirty="0">
                          <a:latin typeface="Times New Roman" pitchFamily="18" charset="0"/>
                          <a:cs typeface="Times New Roman" pitchFamily="18" charset="0"/>
                        </a:rPr>
                        <a:t>Operations</a:t>
                      </a:r>
                      <a:r>
                        <a:rPr lang="en-US" baseline="0" dirty="0">
                          <a:latin typeface="Times New Roman" pitchFamily="18" charset="0"/>
                          <a:cs typeface="Times New Roman" pitchFamily="18" charset="0"/>
                        </a:rPr>
                        <a:t> such as slot milling, T-slot milling, angular milling, flat milling etc., can be performed and also drilling, boring and reaming can be carried out.</a:t>
                      </a:r>
                      <a:endParaRPr lang="en-US" dirty="0">
                        <a:latin typeface="Times New Roman" pitchFamily="18" charset="0"/>
                        <a:cs typeface="Times New Roman" pitchFamily="18" charset="0"/>
                      </a:endParaRPr>
                    </a:p>
                  </a:txBody>
                  <a:tcPr anchor="ctr"/>
                </a:tc>
                <a:extLst>
                  <a:ext uri="{0D108BD9-81ED-4DB2-BD59-A6C34878D82A}">
                    <a16:rowId xmlns:a16="http://schemas.microsoft.com/office/drawing/2014/main" val="10005"/>
                  </a:ext>
                </a:extLst>
              </a:tr>
            </a:tbl>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kra07228_6404L"/>
          <p:cNvPicPr>
            <a:picLocks noChangeAspect="1" noChangeArrowheads="1"/>
          </p:cNvPicPr>
          <p:nvPr/>
        </p:nvPicPr>
        <p:blipFill>
          <a:blip r:embed="rId2" cstate="print">
            <a:extLst>
              <a:ext uri="{28A0092B-C50C-407E-A947-70E740481C1C}">
                <a14:useLocalDpi xmlns:a14="http://schemas.microsoft.com/office/drawing/2010/main" val="0"/>
              </a:ext>
            </a:extLst>
          </a:blip>
          <a:srcRect t="6693"/>
          <a:stretch>
            <a:fillRect/>
          </a:stretch>
        </p:blipFill>
        <p:spPr bwMode="auto">
          <a:xfrm>
            <a:off x="4724400" y="1371600"/>
            <a:ext cx="4038600" cy="489743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solidFill>
                  <a:srgbClr val="FF0000"/>
                </a:solidFill>
              </a:rPr>
              <a:t>(c) Universal milling machine</a:t>
            </a:r>
          </a:p>
        </p:txBody>
      </p:sp>
      <p:sp>
        <p:nvSpPr>
          <p:cNvPr id="3" name="Content Placeholder 2"/>
          <p:cNvSpPr>
            <a:spLocks noGrp="1"/>
          </p:cNvSpPr>
          <p:nvPr>
            <p:ph sz="quarter" idx="1"/>
          </p:nvPr>
        </p:nvSpPr>
        <p:spPr>
          <a:xfrm>
            <a:off x="152400" y="1524000"/>
            <a:ext cx="4724400" cy="4525963"/>
          </a:xfrm>
        </p:spPr>
        <p:txBody>
          <a:bodyPr>
            <a:normAutofit/>
          </a:bodyPr>
          <a:lstStyle/>
          <a:p>
            <a:pPr>
              <a:lnSpc>
                <a:spcPct val="90000"/>
              </a:lnSpc>
              <a:buClr>
                <a:srgbClr val="FFFFFF"/>
              </a:buClr>
            </a:pPr>
            <a:r>
              <a:rPr lang="en-US" altLang="en-US" sz="2800" dirty="0">
                <a:latin typeface="Times New Roman" pitchFamily="18" charset="0"/>
                <a:cs typeface="Times New Roman" pitchFamily="18" charset="0"/>
              </a:rPr>
              <a:t>Difference from plain horizontal machine is addition of table swivel housing Permits table to be swiveled 45º in either direction in a horizontal plane</a:t>
            </a:r>
          </a:p>
          <a:p>
            <a:pPr>
              <a:lnSpc>
                <a:spcPct val="90000"/>
              </a:lnSpc>
              <a:buClr>
                <a:srgbClr val="FFFFFF"/>
              </a:buClr>
            </a:pPr>
            <a:r>
              <a:rPr lang="en-US" altLang="en-US" sz="2800" dirty="0">
                <a:latin typeface="Times New Roman" pitchFamily="18" charset="0"/>
                <a:cs typeface="Times New Roman" pitchFamily="18" charset="0"/>
              </a:rPr>
              <a:t>Used for milling of helical grooves in twist drills, milling cutters, and gears</a:t>
            </a:r>
          </a:p>
          <a:p>
            <a:endParaRPr lang="en-US" sz="2800"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6801862"/>
          </a:xfrm>
          <a:prstGeom prst="rect">
            <a:avLst/>
          </a:prstGeom>
        </p:spPr>
        <p:txBody>
          <a:bodyPr wrap="square">
            <a:spAutoFit/>
          </a:bodyPr>
          <a:lstStyle/>
          <a:p>
            <a:pPr algn="just">
              <a:buNone/>
            </a:pPr>
            <a:endParaRPr lang="en-US" sz="4000" dirty="0">
              <a:solidFill>
                <a:srgbClr val="FF0000"/>
              </a:solidFill>
              <a:latin typeface="Times New Roman" pitchFamily="18" charset="0"/>
              <a:cs typeface="Times New Roman" pitchFamily="18" charset="0"/>
            </a:endParaRPr>
          </a:p>
          <a:p>
            <a:pPr algn="just">
              <a:buNone/>
            </a:pPr>
            <a:r>
              <a:rPr lang="en-US" sz="4000" dirty="0">
                <a:solidFill>
                  <a:srgbClr val="FF0000"/>
                </a:solidFill>
                <a:latin typeface="Times New Roman" pitchFamily="18" charset="0"/>
                <a:cs typeface="Times New Roman" pitchFamily="18" charset="0"/>
              </a:rPr>
              <a:t>     2. Fixed-bed type milling machine</a:t>
            </a:r>
          </a:p>
          <a:p>
            <a:pPr algn="just"/>
            <a:endParaRPr lang="en-US" sz="2400" dirty="0">
              <a:latin typeface="Times New Roman" pitchFamily="18" charset="0"/>
              <a:cs typeface="Times New Roman" pitchFamily="18" charset="0"/>
            </a:endParaRPr>
          </a:p>
          <a:p>
            <a:pPr algn="just">
              <a:buFont typeface="Arial" pitchFamily="34" charset="0"/>
              <a:buChar char="•"/>
            </a:pPr>
            <a:endParaRPr lang="en-US" sz="2400" dirty="0">
              <a:latin typeface="Times New Roman" pitchFamily="18" charset="0"/>
              <a:cs typeface="Times New Roman" pitchFamily="18" charset="0"/>
            </a:endParaRPr>
          </a:p>
          <a:p>
            <a:pPr algn="just">
              <a:buFont typeface="Arial" pitchFamily="34" charset="0"/>
              <a:buChar char="•"/>
            </a:pPr>
            <a:r>
              <a:rPr lang="en-US" sz="2800" dirty="0">
                <a:latin typeface="Times New Roman" pitchFamily="18" charset="0"/>
                <a:cs typeface="Times New Roman" pitchFamily="18" charset="0"/>
              </a:rPr>
              <a:t>Comparatively large, heavy and rigid and differ from column and knee type milling machines.</a:t>
            </a:r>
          </a:p>
          <a:p>
            <a:pPr algn="just">
              <a:buFont typeface="Arial" pitchFamily="34" charset="0"/>
              <a:buChar char="•"/>
            </a:pPr>
            <a:r>
              <a:rPr lang="en-US" sz="2800" dirty="0">
                <a:latin typeface="Times New Roman" pitchFamily="18" charset="0"/>
                <a:cs typeface="Times New Roman" pitchFamily="18" charset="0"/>
              </a:rPr>
              <a:t>Table is directly mounted on fixed bed.</a:t>
            </a:r>
          </a:p>
          <a:p>
            <a:pPr algn="just">
              <a:buFont typeface="Arial" pitchFamily="34" charset="0"/>
              <a:buChar char="•"/>
            </a:pPr>
            <a:r>
              <a:rPr lang="en-US" sz="2800" dirty="0">
                <a:latin typeface="Times New Roman" pitchFamily="18" charset="0"/>
                <a:cs typeface="Times New Roman" pitchFamily="18" charset="0"/>
              </a:rPr>
              <a:t>No provision is provided for cross or vertical adjustment of the table.</a:t>
            </a:r>
          </a:p>
          <a:p>
            <a:pPr algn="just">
              <a:buFont typeface="Arial" pitchFamily="34" charset="0"/>
              <a:buChar char="•"/>
            </a:pPr>
            <a:r>
              <a:rPr lang="en-US" sz="2800" dirty="0">
                <a:latin typeface="Times New Roman" pitchFamily="18" charset="0"/>
                <a:cs typeface="Times New Roman" pitchFamily="18" charset="0"/>
              </a:rPr>
              <a:t>The cutter mounted on the spindle head may be moved vertically on the column and the spindle may be adjusted horizontally to provide cross adjustment.</a:t>
            </a:r>
          </a:p>
          <a:p>
            <a:pPr algn="just">
              <a:buFont typeface="Arial" pitchFamily="34" charset="0"/>
              <a:buChar char="•"/>
            </a:pPr>
            <a:r>
              <a:rPr lang="en-US" sz="2800" dirty="0">
                <a:latin typeface="Times New Roman" pitchFamily="18" charset="0"/>
                <a:cs typeface="Times New Roman" pitchFamily="18" charset="0"/>
              </a:rPr>
              <a:t>Three types</a:t>
            </a:r>
          </a:p>
          <a:p>
            <a:pPr algn="just">
              <a:buNone/>
            </a:pPr>
            <a:r>
              <a:rPr lang="en-US" sz="2800" dirty="0">
                <a:latin typeface="Times New Roman" pitchFamily="18" charset="0"/>
                <a:cs typeface="Times New Roman" pitchFamily="18" charset="0"/>
              </a:rPr>
              <a:t>1. Simplex 2. duplex 3. triplex </a:t>
            </a:r>
          </a:p>
          <a:p>
            <a:pPr algn="just"/>
            <a:endParaRPr lang="en-US" sz="2800" dirty="0">
              <a:latin typeface="Times New Roman" pitchFamily="18" charset="0"/>
              <a:cs typeface="Times New Roman" pitchFamily="18"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7200" y="1676400"/>
            <a:ext cx="7543800" cy="487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3352800" y="533400"/>
            <a:ext cx="2313454" cy="1015663"/>
          </a:xfrm>
          <a:prstGeom prst="rect">
            <a:avLst/>
          </a:prstGeom>
        </p:spPr>
        <p:txBody>
          <a:bodyPr wrap="none">
            <a:spAutoFit/>
          </a:bodyPr>
          <a:lstStyle/>
          <a:p>
            <a:r>
              <a:rPr lang="fi-FI" sz="6000" dirty="0"/>
              <a:t>Milling</a:t>
            </a:r>
            <a:endParaRPr lang="en-US" sz="6000"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00"/>
                </a:solidFill>
                <a:latin typeface="Times New Roman" pitchFamily="18" charset="0"/>
                <a:cs typeface="Times New Roman" pitchFamily="18" charset="0"/>
              </a:rPr>
              <a:t>Fixed bed milling machine</a:t>
            </a:r>
          </a:p>
        </p:txBody>
      </p:sp>
      <p:pic>
        <p:nvPicPr>
          <p:cNvPr id="4" name="Content Placeholder 3"/>
          <p:cNvPicPr>
            <a:picLocks noGrp="1" noChangeAspect="1" noChangeArrowheads="1"/>
          </p:cNvPicPr>
          <p:nvPr>
            <p:ph sz="quarter" idx="1"/>
          </p:nvPr>
        </p:nvPicPr>
        <p:blipFill>
          <a:blip r:embed="rId2" cstate="print"/>
          <a:stretch>
            <a:fillRect/>
          </a:stretch>
        </p:blipFill>
        <p:spPr bwMode="auto">
          <a:xfrm>
            <a:off x="1093753" y="2209800"/>
            <a:ext cx="4897247" cy="2889117"/>
          </a:xfrm>
          <a:prstGeom prst="rect">
            <a:avLst/>
          </a:prstGeom>
          <a:noFill/>
          <a:ln w="9525">
            <a:noFill/>
            <a:round/>
            <a:headEnd/>
            <a:tailEnd/>
          </a:ln>
          <a:effec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solidFill>
                  <a:srgbClr val="FF0000"/>
                </a:solidFill>
                <a:latin typeface="Times New Roman" pitchFamily="18" charset="0"/>
                <a:cs typeface="Times New Roman" pitchFamily="18" charset="0"/>
              </a:rPr>
              <a:t> Planer milling machine</a:t>
            </a:r>
            <a:endParaRPr lang="en-US" dirty="0">
              <a:solidFill>
                <a:srgbClr val="FF0000"/>
              </a:solidFill>
              <a:latin typeface="Times New Roman" pitchFamily="18" charset="0"/>
              <a:cs typeface="Times New Roman" pitchFamily="18" charset="0"/>
            </a:endParaRPr>
          </a:p>
        </p:txBody>
      </p:sp>
      <p:sp>
        <p:nvSpPr>
          <p:cNvPr id="3" name="Content Placeholder 2"/>
          <p:cNvSpPr>
            <a:spLocks noGrp="1"/>
          </p:cNvSpPr>
          <p:nvPr>
            <p:ph sz="quarter" idx="1"/>
          </p:nvPr>
        </p:nvSpPr>
        <p:spPr/>
        <p:txBody>
          <a:bodyPr/>
          <a:lstStyle/>
          <a:p>
            <a:r>
              <a:rPr lang="en-IN" dirty="0">
                <a:latin typeface="Times New Roman" pitchFamily="18" charset="0"/>
                <a:cs typeface="Times New Roman" pitchFamily="18" charset="0"/>
              </a:rPr>
              <a:t>Looks like double column planer machine.</a:t>
            </a:r>
          </a:p>
          <a:p>
            <a:r>
              <a:rPr lang="en-IN" dirty="0">
                <a:latin typeface="Times New Roman" pitchFamily="18" charset="0"/>
                <a:cs typeface="Times New Roman" pitchFamily="18" charset="0"/>
              </a:rPr>
              <a:t>Milling heads mounted in various planes, vertical heads on the cross-rail and horizontal heads at the sides (on column)</a:t>
            </a:r>
          </a:p>
          <a:p>
            <a:r>
              <a:rPr lang="en-IN" dirty="0">
                <a:latin typeface="Times New Roman" pitchFamily="18" charset="0"/>
                <a:cs typeface="Times New Roman" pitchFamily="18" charset="0"/>
              </a:rPr>
              <a:t>This arrangement enables it to machine a </a:t>
            </a:r>
            <a:r>
              <a:rPr lang="en-IN" dirty="0" err="1">
                <a:latin typeface="Times New Roman" pitchFamily="18" charset="0"/>
                <a:cs typeface="Times New Roman" pitchFamily="18" charset="0"/>
              </a:rPr>
              <a:t>workpiece</a:t>
            </a:r>
            <a:r>
              <a:rPr lang="en-IN" dirty="0">
                <a:latin typeface="Times New Roman" pitchFamily="18" charset="0"/>
                <a:cs typeface="Times New Roman" pitchFamily="18" charset="0"/>
              </a:rPr>
              <a:t> on several sides simultaneously</a:t>
            </a:r>
          </a:p>
          <a:p>
            <a:r>
              <a:rPr lang="en-IN" dirty="0">
                <a:latin typeface="Times New Roman" pitchFamily="18" charset="0"/>
                <a:cs typeface="Times New Roman" pitchFamily="18" charset="0"/>
              </a:rPr>
              <a:t>Used for producing long straight surfaces on large and heavy machine parts.</a:t>
            </a:r>
          </a:p>
          <a:p>
            <a:endParaRPr lang="en-US" dirty="0">
              <a:latin typeface="Times New Roman" pitchFamily="18" charset="0"/>
              <a:cs typeface="Times New Roman" pitchFamily="18" charset="0"/>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altLang="en-US" dirty="0">
                <a:solidFill>
                  <a:srgbClr val="FF0000"/>
                </a:solidFill>
                <a:latin typeface="Times New Roman" pitchFamily="18" charset="0"/>
                <a:cs typeface="Times New Roman" pitchFamily="18" charset="0"/>
              </a:rPr>
              <a:t> Special-Type Machines</a:t>
            </a:r>
            <a:endParaRPr lang="en-US" dirty="0">
              <a:solidFill>
                <a:srgbClr val="FF0000"/>
              </a:solidFill>
            </a:endParaRPr>
          </a:p>
        </p:txBody>
      </p:sp>
      <p:sp>
        <p:nvSpPr>
          <p:cNvPr id="5" name="Content Placeholder 4"/>
          <p:cNvSpPr>
            <a:spLocks noGrp="1"/>
          </p:cNvSpPr>
          <p:nvPr>
            <p:ph sz="quarter" idx="1"/>
          </p:nvPr>
        </p:nvSpPr>
        <p:spPr>
          <a:xfrm>
            <a:off x="304800" y="1447800"/>
            <a:ext cx="8229600" cy="2126223"/>
          </a:xfrm>
          <a:prstGeom prst="rect">
            <a:avLst/>
          </a:prstGeom>
        </p:spPr>
        <p:txBody>
          <a:bodyPr>
            <a:spAutoFit/>
          </a:bodyPr>
          <a:lstStyle/>
          <a:p>
            <a:pPr>
              <a:lnSpc>
                <a:spcPct val="110000"/>
              </a:lnSpc>
              <a:buClr>
                <a:srgbClr val="FFFFFF"/>
              </a:buClr>
            </a:pPr>
            <a:r>
              <a:rPr lang="en-US" altLang="en-US" sz="2800" dirty="0">
                <a:latin typeface="Times New Roman" pitchFamily="18" charset="0"/>
                <a:cs typeface="Times New Roman" pitchFamily="18" charset="0"/>
              </a:rPr>
              <a:t>Designed for individual milling operations</a:t>
            </a:r>
          </a:p>
          <a:p>
            <a:pPr>
              <a:lnSpc>
                <a:spcPct val="110000"/>
              </a:lnSpc>
              <a:buClr>
                <a:srgbClr val="FFFFFF"/>
              </a:buClr>
            </a:pPr>
            <a:r>
              <a:rPr lang="en-US" altLang="en-US" sz="2800" dirty="0">
                <a:latin typeface="Times New Roman" pitchFamily="18" charset="0"/>
                <a:cs typeface="Times New Roman" pitchFamily="18" charset="0"/>
              </a:rPr>
              <a:t>Used for only one particular type of job</a:t>
            </a:r>
          </a:p>
          <a:p>
            <a:pPr>
              <a:lnSpc>
                <a:spcPct val="110000"/>
              </a:lnSpc>
              <a:buClr>
                <a:srgbClr val="FFFFFF"/>
              </a:buClr>
            </a:pPr>
            <a:r>
              <a:rPr lang="en-US" altLang="en-US" sz="2800" dirty="0">
                <a:latin typeface="Times New Roman" pitchFamily="18" charset="0"/>
                <a:cs typeface="Times New Roman" pitchFamily="18" charset="0"/>
              </a:rPr>
              <a:t>Completely automatic Employed when hundreds or thousands of similar pieces are to be machined</a:t>
            </a:r>
          </a:p>
        </p:txBody>
      </p:sp>
      <p:sp>
        <p:nvSpPr>
          <p:cNvPr id="6" name="Rectangle 5"/>
          <p:cNvSpPr/>
          <p:nvPr/>
        </p:nvSpPr>
        <p:spPr>
          <a:xfrm>
            <a:off x="304800" y="3733800"/>
            <a:ext cx="8229600" cy="2246769"/>
          </a:xfrm>
          <a:prstGeom prst="rect">
            <a:avLst/>
          </a:prstGeom>
        </p:spPr>
        <p:txBody>
          <a:bodyPr wrap="square">
            <a:spAutoFit/>
          </a:bodyPr>
          <a:lstStyle/>
          <a:p>
            <a:pPr defTabSz="190500">
              <a:buFont typeface="Wingdings" pitchFamily="2" charset="2"/>
              <a:buChar char="Ø"/>
            </a:pPr>
            <a:r>
              <a:rPr lang="en-US" altLang="en-US" sz="2800" b="1" u="sng" dirty="0">
                <a:latin typeface="Times New Roman" pitchFamily="18" charset="0"/>
                <a:cs typeface="Times New Roman" pitchFamily="18" charset="0"/>
              </a:rPr>
              <a:t> Tracer mills (Profiling milling machines):</a:t>
            </a:r>
          </a:p>
          <a:p>
            <a:pPr defTabSz="190500"/>
            <a:r>
              <a:rPr lang="en-US" altLang="en-US" sz="2800" b="1" dirty="0">
                <a:latin typeface="Times New Roman" pitchFamily="18" charset="0"/>
                <a:cs typeface="Times New Roman" pitchFamily="18" charset="0"/>
              </a:rPr>
              <a:t>- </a:t>
            </a:r>
            <a:r>
              <a:rPr lang="en-US" altLang="en-US" sz="2800" dirty="0">
                <a:latin typeface="Times New Roman" pitchFamily="18" charset="0"/>
                <a:cs typeface="Times New Roman" pitchFamily="18" charset="0"/>
              </a:rPr>
              <a:t>Also  called duplicators</a:t>
            </a:r>
            <a:endParaRPr lang="en-US" altLang="en-US" sz="2800" b="1" dirty="0">
              <a:latin typeface="Times New Roman" pitchFamily="18" charset="0"/>
              <a:cs typeface="Times New Roman" pitchFamily="18" charset="0"/>
            </a:endParaRPr>
          </a:p>
          <a:p>
            <a:pPr defTabSz="190500"/>
            <a:r>
              <a:rPr lang="en-US" altLang="en-US" sz="2800" b="1" dirty="0">
                <a:latin typeface="Times New Roman" pitchFamily="18" charset="0"/>
                <a:cs typeface="Times New Roman" pitchFamily="18" charset="0"/>
              </a:rPr>
              <a:t>- </a:t>
            </a:r>
            <a:r>
              <a:rPr lang="en-US" altLang="en-US" sz="2800" dirty="0">
                <a:latin typeface="Times New Roman" pitchFamily="18" charset="0"/>
                <a:cs typeface="Times New Roman" pitchFamily="18" charset="0"/>
              </a:rPr>
              <a:t>Designed to reproduce an irregular part geometry</a:t>
            </a:r>
          </a:p>
          <a:p>
            <a:pPr defTabSz="190500"/>
            <a:r>
              <a:rPr lang="en-US" altLang="en-US" sz="2800" b="1" dirty="0">
                <a:latin typeface="Times New Roman" pitchFamily="18" charset="0"/>
                <a:cs typeface="Times New Roman" pitchFamily="18" charset="0"/>
              </a:rPr>
              <a:t>	- </a:t>
            </a:r>
            <a:r>
              <a:rPr lang="en-US" altLang="en-US" sz="2800" dirty="0">
                <a:latin typeface="Times New Roman" pitchFamily="18" charset="0"/>
                <a:cs typeface="Times New Roman" pitchFamily="18" charset="0"/>
              </a:rPr>
              <a:t>In two dimensions</a:t>
            </a:r>
          </a:p>
          <a:p>
            <a:pPr defTabSz="190500"/>
            <a:r>
              <a:rPr lang="en-US" altLang="en-US" sz="2800" b="1" dirty="0">
                <a:latin typeface="Times New Roman" pitchFamily="18" charset="0"/>
                <a:cs typeface="Times New Roman" pitchFamily="18" charset="0"/>
              </a:rPr>
              <a:t>	- </a:t>
            </a:r>
            <a:r>
              <a:rPr lang="en-US" altLang="en-US" sz="2800" dirty="0">
                <a:latin typeface="Times New Roman" pitchFamily="18" charset="0"/>
                <a:cs typeface="Times New Roman" pitchFamily="18" charset="0"/>
              </a:rPr>
              <a:t>In three dimensions</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solidFill>
                  <a:srgbClr val="FF0000"/>
                </a:solidFill>
                <a:latin typeface="Times New Roman" pitchFamily="18" charset="0"/>
                <a:cs typeface="Times New Roman" pitchFamily="18" charset="0"/>
              </a:rPr>
              <a:t>Special-Type Machines</a:t>
            </a:r>
            <a:endParaRPr lang="en-US" dirty="0"/>
          </a:p>
        </p:txBody>
      </p:sp>
      <p:sp>
        <p:nvSpPr>
          <p:cNvPr id="3" name="Content Placeholder 2"/>
          <p:cNvSpPr>
            <a:spLocks noGrp="1"/>
          </p:cNvSpPr>
          <p:nvPr>
            <p:ph sz="quarter" idx="1"/>
          </p:nvPr>
        </p:nvSpPr>
        <p:spPr/>
        <p:txBody>
          <a:bodyPr/>
          <a:lstStyle/>
          <a:p>
            <a:pPr defTabSz="190500"/>
            <a:r>
              <a:rPr lang="en-US" altLang="en-US" b="1" u="sng" dirty="0">
                <a:latin typeface="Arial" panose="020B0604020202020204" pitchFamily="34" charset="0"/>
                <a:cs typeface="Arial" panose="020B0604020202020204" pitchFamily="34" charset="0"/>
              </a:rPr>
              <a:t>CNC milling machines:</a:t>
            </a:r>
          </a:p>
          <a:p>
            <a:pPr defTabSz="190500"/>
            <a:r>
              <a:rPr lang="en-US" altLang="en-US" b="1" dirty="0">
                <a:latin typeface="Arial" panose="020B0604020202020204" pitchFamily="34" charset="0"/>
                <a:cs typeface="Arial" panose="020B0604020202020204" pitchFamily="34" charset="0"/>
              </a:rPr>
              <a:t>- </a:t>
            </a:r>
            <a:r>
              <a:rPr lang="en-US" altLang="en-US" dirty="0">
                <a:latin typeface="Arial" panose="020B0604020202020204" pitchFamily="34" charset="0"/>
                <a:cs typeface="Arial" panose="020B0604020202020204" pitchFamily="34" charset="0"/>
              </a:rPr>
              <a:t>Cutter path controlled by numerical data </a:t>
            </a:r>
          </a:p>
          <a:p>
            <a:pPr defTabSz="190500"/>
            <a:r>
              <a:rPr lang="en-US" altLang="en-US" b="1" dirty="0">
                <a:latin typeface="Arial" panose="020B0604020202020204" pitchFamily="34" charset="0"/>
                <a:cs typeface="Arial" panose="020B0604020202020204" pitchFamily="34" charset="0"/>
              </a:rPr>
              <a:t>- </a:t>
            </a:r>
            <a:r>
              <a:rPr lang="en-US" altLang="en-US" dirty="0">
                <a:latin typeface="Arial" panose="020B0604020202020204" pitchFamily="34" charset="0"/>
                <a:cs typeface="Arial" panose="020B0604020202020204" pitchFamily="34" charset="0"/>
              </a:rPr>
              <a:t>Suited to profile, pocket, surface contouring.</a:t>
            </a:r>
          </a:p>
          <a:p>
            <a:endParaRPr lang="en-US"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00"/>
                </a:solidFill>
                <a:latin typeface="Times New Roman" pitchFamily="18" charset="0"/>
                <a:cs typeface="Times New Roman" pitchFamily="18" charset="0"/>
              </a:rPr>
              <a:t>MILLING OPERATIONS </a:t>
            </a:r>
            <a:endParaRPr lang="en-US" dirty="0">
              <a:latin typeface="Times New Roman" pitchFamily="18" charset="0"/>
              <a:cs typeface="Times New Roman" pitchFamily="18" charset="0"/>
            </a:endParaRPr>
          </a:p>
        </p:txBody>
      </p:sp>
      <p:sp>
        <p:nvSpPr>
          <p:cNvPr id="3" name="Content Placeholder 2"/>
          <p:cNvSpPr>
            <a:spLocks noGrp="1"/>
          </p:cNvSpPr>
          <p:nvPr>
            <p:ph sz="quarter" idx="1"/>
          </p:nvPr>
        </p:nvSpPr>
        <p:spPr>
          <a:xfrm>
            <a:off x="457200" y="1600200"/>
            <a:ext cx="7239000" cy="5105400"/>
          </a:xfrm>
        </p:spPr>
        <p:txBody>
          <a:bodyPr>
            <a:noAutofit/>
          </a:bodyPr>
          <a:lstStyle/>
          <a:p>
            <a:pPr>
              <a:buFont typeface="Wingdings" pitchFamily="2" charset="2"/>
              <a:buChar char="v"/>
            </a:pPr>
            <a:r>
              <a:rPr lang="en-US" sz="2800" dirty="0">
                <a:latin typeface="Times New Roman" pitchFamily="18" charset="0"/>
                <a:cs typeface="Times New Roman" pitchFamily="18" charset="0"/>
              </a:rPr>
              <a:t>Plain or slab milling</a:t>
            </a:r>
          </a:p>
          <a:p>
            <a:pPr>
              <a:buFont typeface="Wingdings" pitchFamily="2" charset="2"/>
              <a:buChar char="v"/>
            </a:pPr>
            <a:r>
              <a:rPr lang="en-US" sz="2800" dirty="0">
                <a:latin typeface="Times New Roman" pitchFamily="18" charset="0"/>
                <a:cs typeface="Times New Roman" pitchFamily="18" charset="0"/>
              </a:rPr>
              <a:t>Face milling</a:t>
            </a:r>
          </a:p>
          <a:p>
            <a:pPr>
              <a:buFont typeface="Wingdings" pitchFamily="2" charset="2"/>
              <a:buChar char="v"/>
            </a:pPr>
            <a:r>
              <a:rPr lang="en-US" sz="2800" dirty="0">
                <a:latin typeface="Times New Roman" pitchFamily="18" charset="0"/>
                <a:cs typeface="Times New Roman" pitchFamily="18" charset="0"/>
              </a:rPr>
              <a:t>End milling</a:t>
            </a:r>
          </a:p>
          <a:p>
            <a:pPr>
              <a:buFont typeface="Wingdings" pitchFamily="2" charset="2"/>
              <a:buChar char="v"/>
            </a:pPr>
            <a:r>
              <a:rPr lang="en-US" sz="2800" dirty="0">
                <a:latin typeface="Times New Roman" pitchFamily="18" charset="0"/>
                <a:cs typeface="Times New Roman" pitchFamily="18" charset="0"/>
              </a:rPr>
              <a:t>Side milling</a:t>
            </a:r>
          </a:p>
          <a:p>
            <a:pPr>
              <a:buFont typeface="Wingdings" pitchFamily="2" charset="2"/>
              <a:buChar char="v"/>
            </a:pPr>
            <a:r>
              <a:rPr lang="en-US" sz="2800" dirty="0">
                <a:latin typeface="Times New Roman" pitchFamily="18" charset="0"/>
                <a:cs typeface="Times New Roman" pitchFamily="18" charset="0"/>
              </a:rPr>
              <a:t>Slot milling</a:t>
            </a:r>
          </a:p>
          <a:p>
            <a:pPr>
              <a:buFont typeface="Wingdings" pitchFamily="2" charset="2"/>
              <a:buChar char="v"/>
            </a:pPr>
            <a:r>
              <a:rPr lang="en-US" sz="2800" dirty="0">
                <a:latin typeface="Times New Roman" pitchFamily="18" charset="0"/>
                <a:cs typeface="Times New Roman" pitchFamily="18" charset="0"/>
              </a:rPr>
              <a:t>Angular milling</a:t>
            </a:r>
          </a:p>
          <a:p>
            <a:pPr>
              <a:buFont typeface="Wingdings" pitchFamily="2" charset="2"/>
              <a:buChar char="v"/>
            </a:pPr>
            <a:r>
              <a:rPr lang="en-US" sz="2800" dirty="0">
                <a:latin typeface="Times New Roman" pitchFamily="18" charset="0"/>
                <a:cs typeface="Times New Roman" pitchFamily="18" charset="0"/>
              </a:rPr>
              <a:t>Form milling</a:t>
            </a:r>
          </a:p>
          <a:p>
            <a:pPr>
              <a:buFont typeface="Wingdings" pitchFamily="2" charset="2"/>
              <a:buChar char="v"/>
            </a:pPr>
            <a:r>
              <a:rPr lang="en-US" sz="2800" dirty="0">
                <a:latin typeface="Times New Roman" pitchFamily="18" charset="0"/>
                <a:cs typeface="Times New Roman" pitchFamily="18" charset="0"/>
              </a:rPr>
              <a:t>Straddle milling</a:t>
            </a:r>
          </a:p>
          <a:p>
            <a:pPr>
              <a:buFont typeface="Wingdings" pitchFamily="2" charset="2"/>
              <a:buChar char="v"/>
            </a:pPr>
            <a:r>
              <a:rPr lang="en-US" sz="2800" dirty="0">
                <a:latin typeface="Bookman Old Style" pitchFamily="18" charset="0"/>
              </a:rPr>
              <a:t>Gear cutting</a:t>
            </a:r>
          </a:p>
          <a:p>
            <a:pPr>
              <a:buFont typeface="Wingdings" pitchFamily="2" charset="2"/>
              <a:buChar char="v"/>
            </a:pPr>
            <a:r>
              <a:rPr lang="en-US" sz="2800" dirty="0">
                <a:latin typeface="Bookman Old Style" pitchFamily="18" charset="0"/>
              </a:rPr>
              <a:t>Gang milling</a:t>
            </a:r>
          </a:p>
          <a:p>
            <a:pPr>
              <a:buFont typeface="Wingdings" pitchFamily="2" charset="2"/>
              <a:buChar char="v"/>
            </a:pPr>
            <a:endParaRPr lang="en-US" sz="2800" dirty="0">
              <a:latin typeface="Bookman Old Style" pitchFamily="18" charset="0"/>
            </a:endParaRPr>
          </a:p>
          <a:p>
            <a:pPr>
              <a:buFont typeface="Wingdings" pitchFamily="2" charset="2"/>
              <a:buChar char="v"/>
            </a:pPr>
            <a:endParaRPr lang="en-US" sz="2800" dirty="0">
              <a:latin typeface="Times New Roman" pitchFamily="18" charset="0"/>
              <a:cs typeface="Times New Roman" pitchFamily="18" charset="0"/>
            </a:endParaRPr>
          </a:p>
          <a:p>
            <a:pPr>
              <a:buNone/>
            </a:pPr>
            <a:endParaRPr lang="en-US" sz="2800" dirty="0">
              <a:latin typeface="Times New Roman" pitchFamily="18" charset="0"/>
              <a:cs typeface="Times New Roman" pitchFamily="18" charset="0"/>
            </a:endParaRPr>
          </a:p>
          <a:p>
            <a:pPr>
              <a:buNone/>
            </a:pPr>
            <a:endParaRPr lang="en-US" sz="2800" dirty="0">
              <a:latin typeface="Times New Roman" pitchFamily="18" charset="0"/>
              <a:cs typeface="Times New Roman" pitchFamily="18" charset="0"/>
            </a:endParaRPr>
          </a:p>
          <a:p>
            <a:pPr>
              <a:buNone/>
            </a:pPr>
            <a:endParaRPr lang="en-US" sz="2800" dirty="0">
              <a:latin typeface="Times New Roman" pitchFamily="18" charset="0"/>
              <a:cs typeface="Times New Roman" pitchFamily="18" charset="0"/>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00"/>
                </a:solidFill>
                <a:latin typeface="Times New Roman" pitchFamily="18" charset="0"/>
                <a:cs typeface="Times New Roman" pitchFamily="18" charset="0"/>
              </a:rPr>
              <a:t>MILLING OPERATIONS </a:t>
            </a:r>
            <a:endParaRPr lang="en-US" dirty="0"/>
          </a:p>
        </p:txBody>
      </p:sp>
      <p:sp>
        <p:nvSpPr>
          <p:cNvPr id="3" name="Content Placeholder 2"/>
          <p:cNvSpPr>
            <a:spLocks noGrp="1"/>
          </p:cNvSpPr>
          <p:nvPr>
            <p:ph sz="quarter" idx="1"/>
          </p:nvPr>
        </p:nvSpPr>
        <p:spPr/>
        <p:txBody>
          <a:bodyPr>
            <a:normAutofit/>
          </a:bodyPr>
          <a:lstStyle/>
          <a:p>
            <a:pPr>
              <a:buFont typeface="Wingdings" pitchFamily="2" charset="2"/>
              <a:buChar char="v"/>
            </a:pPr>
            <a:r>
              <a:rPr lang="en-US" sz="2800" dirty="0">
                <a:latin typeface="Times New Roman" pitchFamily="18" charset="0"/>
                <a:cs typeface="Times New Roman" pitchFamily="18" charset="0"/>
              </a:rPr>
              <a:t>saw milling</a:t>
            </a:r>
          </a:p>
          <a:p>
            <a:pPr>
              <a:buFont typeface="Wingdings" pitchFamily="2" charset="2"/>
              <a:buChar char="v"/>
            </a:pPr>
            <a:r>
              <a:rPr lang="en-US" sz="2800" dirty="0">
                <a:latin typeface="Times New Roman" pitchFamily="18" charset="0"/>
                <a:cs typeface="Times New Roman" pitchFamily="18" charset="0"/>
              </a:rPr>
              <a:t>Gear cutting</a:t>
            </a:r>
          </a:p>
          <a:p>
            <a:pPr>
              <a:buFont typeface="Wingdings" pitchFamily="2" charset="2"/>
              <a:buChar char="v"/>
            </a:pPr>
            <a:r>
              <a:rPr lang="en-US" sz="2800" dirty="0">
                <a:latin typeface="Times New Roman" pitchFamily="18" charset="0"/>
                <a:cs typeface="Times New Roman" pitchFamily="18" charset="0"/>
              </a:rPr>
              <a:t>Key way milling</a:t>
            </a:r>
          </a:p>
          <a:p>
            <a:pPr>
              <a:buFont typeface="Wingdings" pitchFamily="2" charset="2"/>
              <a:buChar char="v"/>
            </a:pPr>
            <a:r>
              <a:rPr lang="en-US" sz="2800" dirty="0">
                <a:latin typeface="Times New Roman" pitchFamily="18" charset="0"/>
                <a:cs typeface="Times New Roman" pitchFamily="18" charset="0"/>
              </a:rPr>
              <a:t>Profile milling</a:t>
            </a:r>
          </a:p>
          <a:p>
            <a:pPr>
              <a:buFont typeface="Wingdings" pitchFamily="2" charset="2"/>
              <a:buChar char="v"/>
            </a:pPr>
            <a:r>
              <a:rPr lang="en-US" sz="2800" dirty="0">
                <a:latin typeface="Times New Roman" pitchFamily="18" charset="0"/>
                <a:cs typeface="Times New Roman" pitchFamily="18" charset="0"/>
              </a:rPr>
              <a:t>Thread milling</a:t>
            </a:r>
          </a:p>
          <a:p>
            <a:pPr>
              <a:buFont typeface="Wingdings" pitchFamily="2" charset="2"/>
              <a:buChar char="v"/>
            </a:pPr>
            <a:r>
              <a:rPr lang="en-US" sz="2800" dirty="0">
                <a:latin typeface="Times New Roman" pitchFamily="18" charset="0"/>
                <a:cs typeface="Times New Roman" pitchFamily="18" charset="0"/>
              </a:rPr>
              <a:t>Helical milling</a:t>
            </a:r>
          </a:p>
          <a:p>
            <a:endParaRPr lang="en-US" sz="2800" dirty="0">
              <a:latin typeface="Times New Roman" pitchFamily="18" charset="0"/>
              <a:cs typeface="Times New Roman" pitchFamily="18" charset="0"/>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0"/>
            <a:ext cx="8229600" cy="1143000"/>
          </a:xfrm>
        </p:spPr>
        <p:txBody>
          <a:bodyPr>
            <a:normAutofit/>
          </a:bodyPr>
          <a:lstStyle/>
          <a:p>
            <a:r>
              <a:rPr lang="en-US" dirty="0">
                <a:solidFill>
                  <a:srgbClr val="FF0000"/>
                </a:solidFill>
                <a:latin typeface="Times New Roman" pitchFamily="18" charset="0"/>
                <a:cs typeface="Times New Roman" pitchFamily="18" charset="0"/>
              </a:rPr>
              <a:t>PLAIN/SURFACE/ SLAB MILLING</a:t>
            </a:r>
            <a:endParaRPr lang="en-US" dirty="0">
              <a:latin typeface="Times New Roman" pitchFamily="18" charset="0"/>
              <a:cs typeface="Times New Roman" pitchFamily="18" charset="0"/>
            </a:endParaRPr>
          </a:p>
        </p:txBody>
      </p:sp>
      <p:pic>
        <p:nvPicPr>
          <p:cNvPr id="4" name="Content Placeholder 3" descr="Plain Milling.jpg"/>
          <p:cNvPicPr>
            <a:picLocks noChangeAspect="1"/>
          </p:cNvPicPr>
          <p:nvPr/>
        </p:nvPicPr>
        <p:blipFill>
          <a:blip r:embed="rId2" cstate="print"/>
          <a:stretch>
            <a:fillRect/>
          </a:stretch>
        </p:blipFill>
        <p:spPr>
          <a:xfrm>
            <a:off x="381000" y="1143001"/>
            <a:ext cx="4038600" cy="5334000"/>
          </a:xfrm>
          <a:prstGeom prst="rect">
            <a:avLst/>
          </a:prstGeom>
        </p:spPr>
      </p:pic>
      <p:sp>
        <p:nvSpPr>
          <p:cNvPr id="5" name="TextBox 4"/>
          <p:cNvSpPr txBox="1"/>
          <p:nvPr/>
        </p:nvSpPr>
        <p:spPr>
          <a:xfrm>
            <a:off x="4800600" y="1041023"/>
            <a:ext cx="3810000" cy="4708981"/>
          </a:xfrm>
          <a:prstGeom prst="rect">
            <a:avLst/>
          </a:prstGeom>
          <a:noFill/>
        </p:spPr>
        <p:txBody>
          <a:bodyPr wrap="square" rtlCol="0">
            <a:spAutoFit/>
          </a:bodyPr>
          <a:lstStyle/>
          <a:p>
            <a:r>
              <a:rPr lang="en-US" sz="2800" b="1" dirty="0">
                <a:latin typeface="Times New Roman" pitchFamily="18" charset="0"/>
                <a:cs typeface="Times New Roman" pitchFamily="18" charset="0"/>
              </a:rPr>
              <a:t>Plain Milling:</a:t>
            </a:r>
          </a:p>
          <a:p>
            <a:pPr algn="just"/>
            <a:r>
              <a:rPr lang="en-US" sz="2400" dirty="0">
                <a:latin typeface="Times New Roman" pitchFamily="18" charset="0"/>
                <a:cs typeface="Times New Roman" pitchFamily="18" charset="0"/>
              </a:rPr>
              <a:t>Process to get the flat surface on the work piece in which the cutter axis and work piece axis are parallel.</a:t>
            </a:r>
            <a:r>
              <a:rPr lang="en-US" altLang="en-US" sz="2400" dirty="0">
                <a:latin typeface="Times New Roman" pitchFamily="18" charset="0"/>
                <a:cs typeface="Times New Roman" pitchFamily="18" charset="0"/>
              </a:rPr>
              <a:t> The primary motion is the rotation of the cutter. The feed is imparted to the work piece.</a:t>
            </a:r>
            <a:endParaRPr lang="en-US" sz="2400" dirty="0">
              <a:latin typeface="Times New Roman" pitchFamily="18" charset="0"/>
              <a:cs typeface="Times New Roman" pitchFamily="18" charset="0"/>
            </a:endParaRPr>
          </a:p>
          <a:p>
            <a:pPr algn="just"/>
            <a:r>
              <a:rPr lang="en-US" sz="2800" b="1" dirty="0">
                <a:latin typeface="Times New Roman" pitchFamily="18" charset="0"/>
                <a:cs typeface="Times New Roman" pitchFamily="18" charset="0"/>
              </a:rPr>
              <a:t>Cutter:</a:t>
            </a:r>
            <a:r>
              <a:rPr lang="en-US" sz="2400" dirty="0">
                <a:solidFill>
                  <a:srgbClr val="92D050"/>
                </a:solidFill>
                <a:latin typeface="Times New Roman" pitchFamily="18" charset="0"/>
                <a:cs typeface="Times New Roman" pitchFamily="18" charset="0"/>
              </a:rPr>
              <a:t> </a:t>
            </a:r>
            <a:r>
              <a:rPr lang="en-US" sz="2400" dirty="0">
                <a:latin typeface="Times New Roman" pitchFamily="18" charset="0"/>
                <a:cs typeface="Times New Roman" pitchFamily="18" charset="0"/>
              </a:rPr>
              <a:t>Plain milling cutter.</a:t>
            </a:r>
          </a:p>
          <a:p>
            <a:pPr algn="just"/>
            <a:r>
              <a:rPr lang="en-US" sz="2800" b="1" dirty="0" err="1">
                <a:latin typeface="Times New Roman" pitchFamily="18" charset="0"/>
                <a:cs typeface="Times New Roman" pitchFamily="18" charset="0"/>
              </a:rPr>
              <a:t>Machine:</a:t>
            </a:r>
            <a:r>
              <a:rPr lang="en-US" sz="2400" dirty="0" err="1">
                <a:latin typeface="Times New Roman" pitchFamily="18" charset="0"/>
                <a:cs typeface="Times New Roman" pitchFamily="18" charset="0"/>
              </a:rPr>
              <a:t>Horizontal</a:t>
            </a:r>
            <a:r>
              <a:rPr lang="en-US" sz="2400" dirty="0">
                <a:latin typeface="Times New Roman" pitchFamily="18" charset="0"/>
                <a:cs typeface="Times New Roman" pitchFamily="18" charset="0"/>
              </a:rPr>
              <a:t> Milling m/c.</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rgbClr val="FF0000"/>
                </a:solidFill>
                <a:latin typeface="Times New Roman" pitchFamily="18" charset="0"/>
                <a:cs typeface="Times New Roman" pitchFamily="18" charset="0"/>
              </a:rPr>
              <a:t>PLAIN/SURFACE/ SLAB MILLING</a:t>
            </a:r>
          </a:p>
        </p:txBody>
      </p:sp>
      <p:pic>
        <p:nvPicPr>
          <p:cNvPr id="4" name="Picture 2"/>
          <p:cNvPicPr>
            <a:picLocks noGrp="1" noChangeAspect="1" noChangeArrowheads="1"/>
          </p:cNvPicPr>
          <p:nvPr>
            <p:ph sz="quarter" idx="1"/>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p:blipFill>
        <p:spPr bwMode="auto">
          <a:xfrm>
            <a:off x="1597429" y="2511627"/>
            <a:ext cx="5187142" cy="305077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5791200" y="5249575"/>
            <a:ext cx="2209800" cy="461665"/>
          </a:xfrm>
          <a:prstGeom prst="rect">
            <a:avLst/>
          </a:prstGeom>
          <a:noFill/>
        </p:spPr>
        <p:txBody>
          <a:bodyPr wrap="square" rtlCol="0">
            <a:spAutoFit/>
          </a:bodyPr>
          <a:lstStyle/>
          <a:p>
            <a:r>
              <a:rPr lang="en-US" sz="2400" b="1" dirty="0">
                <a:solidFill>
                  <a:srgbClr val="FF0000"/>
                </a:solidFill>
              </a:rPr>
              <a:t>Work piece</a:t>
            </a:r>
            <a:endParaRPr lang="ta-IN" sz="2400" b="1" dirty="0">
              <a:solidFill>
                <a:srgbClr val="FF0000"/>
              </a:solidFill>
            </a:endParaRPr>
          </a:p>
        </p:txBody>
      </p:sp>
      <p:sp>
        <p:nvSpPr>
          <p:cNvPr id="6" name="TextBox 5"/>
          <p:cNvSpPr txBox="1"/>
          <p:nvPr/>
        </p:nvSpPr>
        <p:spPr>
          <a:xfrm>
            <a:off x="2286000" y="1515775"/>
            <a:ext cx="1905000" cy="400110"/>
          </a:xfrm>
          <a:prstGeom prst="rect">
            <a:avLst/>
          </a:prstGeom>
          <a:solidFill>
            <a:srgbClr val="92D050"/>
          </a:solidFill>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2000" b="1" dirty="0"/>
              <a:t>Plain mill cutter</a:t>
            </a:r>
            <a:endParaRPr lang="ta-IN" sz="2000" b="1"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00"/>
                </a:solidFill>
                <a:latin typeface="Times New Roman" pitchFamily="18" charset="0"/>
                <a:cs typeface="Times New Roman" pitchFamily="18" charset="0"/>
              </a:rPr>
              <a:t>FACE MILLING</a:t>
            </a:r>
            <a:endParaRPr lang="en-US" dirty="0">
              <a:latin typeface="Times New Roman" pitchFamily="18" charset="0"/>
              <a:cs typeface="Times New Roman" pitchFamily="18" charset="0"/>
            </a:endParaRPr>
          </a:p>
        </p:txBody>
      </p:sp>
      <p:sp>
        <p:nvSpPr>
          <p:cNvPr id="4" name="TextBox 3"/>
          <p:cNvSpPr txBox="1"/>
          <p:nvPr/>
        </p:nvSpPr>
        <p:spPr>
          <a:xfrm>
            <a:off x="5181600" y="1676400"/>
            <a:ext cx="3722318" cy="4185761"/>
          </a:xfrm>
          <a:prstGeom prst="rect">
            <a:avLst/>
          </a:prstGeom>
          <a:noFill/>
        </p:spPr>
        <p:txBody>
          <a:bodyPr wrap="square" rtlCol="0">
            <a:spAutoFit/>
          </a:bodyPr>
          <a:lstStyle/>
          <a:p>
            <a:r>
              <a:rPr lang="en-US" sz="2800" b="1" dirty="0">
                <a:latin typeface="Times New Roman" pitchFamily="18" charset="0"/>
                <a:cs typeface="Times New Roman" pitchFamily="18" charset="0"/>
              </a:rPr>
              <a:t>Face Milling: </a:t>
            </a:r>
          </a:p>
          <a:p>
            <a:pPr algn="just"/>
            <a:r>
              <a:rPr lang="en-US" sz="2400" dirty="0">
                <a:latin typeface="Times New Roman" pitchFamily="18" charset="0"/>
                <a:cs typeface="Times New Roman" pitchFamily="18" charset="0"/>
              </a:rPr>
              <a:t>Operation carried out for producing a flat surface, which is perpendicular to the axis of rotating cutter</a:t>
            </a:r>
            <a:r>
              <a:rPr lang="en-US" sz="2800" dirty="0">
                <a:latin typeface="Times New Roman" pitchFamily="18" charset="0"/>
                <a:cs typeface="Times New Roman" pitchFamily="18" charset="0"/>
              </a:rPr>
              <a:t>.</a:t>
            </a:r>
          </a:p>
          <a:p>
            <a:endParaRPr lang="en-US" dirty="0">
              <a:latin typeface="Times New Roman" pitchFamily="18" charset="0"/>
              <a:cs typeface="Times New Roman" pitchFamily="18" charset="0"/>
            </a:endParaRPr>
          </a:p>
          <a:p>
            <a:r>
              <a:rPr lang="en-US" sz="2800" b="1" dirty="0">
                <a:latin typeface="Times New Roman" pitchFamily="18" charset="0"/>
                <a:cs typeface="Times New Roman" pitchFamily="18" charset="0"/>
              </a:rPr>
              <a:t>Cutter:</a:t>
            </a:r>
            <a:r>
              <a:rPr lang="en-US" sz="2800" dirty="0">
                <a:latin typeface="Times New Roman" pitchFamily="18" charset="0"/>
                <a:cs typeface="Times New Roman" pitchFamily="18" charset="0"/>
              </a:rPr>
              <a:t> </a:t>
            </a:r>
            <a:r>
              <a:rPr lang="en-US" sz="2400" dirty="0">
                <a:latin typeface="Times New Roman" pitchFamily="18" charset="0"/>
                <a:cs typeface="Times New Roman" pitchFamily="18" charset="0"/>
              </a:rPr>
              <a:t>Face milling cutter.</a:t>
            </a:r>
            <a:endParaRPr lang="en-US" sz="2000" dirty="0">
              <a:latin typeface="Times New Roman" pitchFamily="18" charset="0"/>
              <a:cs typeface="Times New Roman" pitchFamily="18" charset="0"/>
            </a:endParaRPr>
          </a:p>
          <a:p>
            <a:endParaRPr lang="en-US" sz="2000" dirty="0">
              <a:latin typeface="Times New Roman" pitchFamily="18" charset="0"/>
              <a:cs typeface="Times New Roman" pitchFamily="18" charset="0"/>
            </a:endParaRPr>
          </a:p>
          <a:p>
            <a:r>
              <a:rPr lang="en-US" sz="2400" b="1" dirty="0">
                <a:latin typeface="Times New Roman" pitchFamily="18" charset="0"/>
                <a:cs typeface="Times New Roman" pitchFamily="18" charset="0"/>
              </a:rPr>
              <a:t>Machine</a:t>
            </a:r>
            <a:r>
              <a:rPr lang="en-US" sz="2000" b="1" dirty="0">
                <a:latin typeface="Times New Roman" pitchFamily="18" charset="0"/>
                <a:cs typeface="Times New Roman" pitchFamily="18" charset="0"/>
              </a:rPr>
              <a:t>: </a:t>
            </a:r>
            <a:r>
              <a:rPr lang="en-US" sz="2400" dirty="0">
                <a:latin typeface="Times New Roman" pitchFamily="18" charset="0"/>
                <a:cs typeface="Times New Roman" pitchFamily="18" charset="0"/>
              </a:rPr>
              <a:t>Vertical Milling Machine</a:t>
            </a:r>
          </a:p>
        </p:txBody>
      </p:sp>
      <p:pic>
        <p:nvPicPr>
          <p:cNvPr id="5" name="Picture 2"/>
          <p:cNvPicPr>
            <a:picLocks noChangeAspect="1" noChangeArrowheads="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32653" t="50581" r="26912" b="8826"/>
          <a:stretch/>
        </p:blipFill>
        <p:spPr bwMode="auto">
          <a:xfrm>
            <a:off x="304800" y="2286000"/>
            <a:ext cx="4600046" cy="357729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p:cNvSpPr>
            <a:spLocks noGrp="1" noChangeArrowheads="1"/>
          </p:cNvSpPr>
          <p:nvPr>
            <p:ph type="title"/>
          </p:nvPr>
        </p:nvSpPr>
        <p:spPr>
          <a:xfrm>
            <a:off x="457200" y="277813"/>
            <a:ext cx="8229600" cy="636587"/>
          </a:xfrm>
        </p:spPr>
        <p:txBody>
          <a:bodyPr>
            <a:noAutofit/>
          </a:bodyPr>
          <a:lstStyle/>
          <a:p>
            <a:pPr lvl="0"/>
            <a:r>
              <a:rPr lang="en-US" altLang="en-US" sz="3200" dirty="0"/>
              <a:t> </a:t>
            </a:r>
            <a:r>
              <a:rPr lang="en-US" altLang="en-US" sz="3200" dirty="0">
                <a:solidFill>
                  <a:srgbClr val="FF0000"/>
                </a:solidFill>
                <a:latin typeface="Times New Roman" panose="02020603050405020304" pitchFamily="18" charset="0"/>
                <a:cs typeface="Times New Roman" panose="02020603050405020304" pitchFamily="18" charset="0"/>
              </a:rPr>
              <a:t>Face milling</a:t>
            </a:r>
            <a:br>
              <a:rPr lang="en-US" altLang="en-US" sz="3200" dirty="0">
                <a:solidFill>
                  <a:srgbClr val="FF0000"/>
                </a:solidFill>
                <a:latin typeface="Times New Roman" panose="02020603050405020304" pitchFamily="18" charset="0"/>
                <a:cs typeface="Times New Roman" panose="02020603050405020304" pitchFamily="18" charset="0"/>
              </a:rPr>
            </a:br>
            <a:r>
              <a:rPr lang="en-US" altLang="en-US" sz="3200" dirty="0"/>
              <a:t>        Manufacturing Technology</a:t>
            </a:r>
          </a:p>
        </p:txBody>
      </p:sp>
      <p:sp>
        <p:nvSpPr>
          <p:cNvPr id="8" name="Rectangle 3"/>
          <p:cNvSpPr txBox="1">
            <a:spLocks noChangeArrowheads="1"/>
          </p:cNvSpPr>
          <p:nvPr/>
        </p:nvSpPr>
        <p:spPr>
          <a:xfrm>
            <a:off x="381000" y="914400"/>
            <a:ext cx="8432800" cy="5181600"/>
          </a:xfrm>
          <a:prstGeom prst="rect">
            <a:avLst/>
          </a:prstGeom>
        </p:spPr>
        <p:txBody>
          <a:bodyPr vert="horz" lIns="91440" tIns="45720" rIns="91440" bIns="45720" rtlCol="0">
            <a:normAutofit/>
          </a:bodyPr>
          <a:lstStyle/>
          <a:p>
            <a:pPr marL="342900" marR="0" lvl="0" indent="-342900" algn="just" defTabSz="914400" rtl="0" eaLnBrk="1" fontAlgn="auto" latinLnBrk="0" hangingPunct="1">
              <a:lnSpc>
                <a:spcPct val="150000"/>
              </a:lnSpc>
              <a:spcBef>
                <a:spcPct val="20000"/>
              </a:spcBef>
              <a:spcAft>
                <a:spcPts val="0"/>
              </a:spcAft>
              <a:buClrTx/>
              <a:buSzTx/>
              <a:buFont typeface="Wingdings" panose="05000000000000000000" pitchFamily="2" charset="2"/>
              <a:buNone/>
              <a:tabLst/>
              <a:defRPr/>
            </a:pPr>
            <a:endParaRPr kumimoji="0" lang="en-US" altLang="en-US" sz="2800" b="0" i="0" u="none" strike="noStrike" kern="120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endParaRPr>
          </a:p>
          <a:p>
            <a:pPr marL="342900" marR="0" lvl="0" indent="-342900" algn="just" defTabSz="914400" rtl="0" eaLnBrk="1" fontAlgn="auto" latinLnBrk="0" hangingPunct="1">
              <a:lnSpc>
                <a:spcPct val="130000"/>
              </a:lnSpc>
              <a:spcBef>
                <a:spcPct val="20000"/>
              </a:spcBef>
              <a:spcAft>
                <a:spcPts val="0"/>
              </a:spcAft>
              <a:buClrTx/>
              <a:buSzTx/>
              <a:buFont typeface="Arial" pitchFamily="34" charset="0"/>
              <a:buChar char="•"/>
              <a:tabLst/>
              <a:defRPr/>
            </a:pPr>
            <a:endParaRPr kumimoji="0" lang="en-US" altLang="en-US" sz="2800" b="0" i="0" u="none" strike="noStrike" kern="1200" cap="none" spc="0" normalizeH="0" baseline="0" noProof="0" dirty="0">
              <a:ln>
                <a:noFill/>
              </a:ln>
              <a:solidFill>
                <a:srgbClr val="990000"/>
              </a:solidFill>
              <a:effectLst/>
              <a:uLnTx/>
              <a:uFillTx/>
              <a:latin typeface="Times New Roman" panose="02020603050405020304" pitchFamily="18" charset="0"/>
              <a:ea typeface="+mn-ea"/>
              <a:cs typeface="Times New Roman" panose="02020603050405020304" pitchFamily="18" charset="0"/>
            </a:endParaRPr>
          </a:p>
        </p:txBody>
      </p:sp>
      <p:pic>
        <p:nvPicPr>
          <p:cNvPr id="9"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2000" y="1676400"/>
            <a:ext cx="7696200" cy="449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533400" y="0"/>
            <a:ext cx="8077200" cy="6678751"/>
          </a:xfrm>
          <a:prstGeom prst="rect">
            <a:avLst/>
          </a:prstGeom>
        </p:spPr>
        <p:txBody>
          <a:bodyPr wrap="square">
            <a:spAutoFit/>
          </a:bodyPr>
          <a:lstStyle/>
          <a:p>
            <a:pPr algn="ctr">
              <a:buNone/>
            </a:pPr>
            <a:r>
              <a:rPr lang="en-US" sz="4000" dirty="0">
                <a:solidFill>
                  <a:srgbClr val="FF0000"/>
                </a:solidFill>
                <a:latin typeface="Times New Roman" pitchFamily="18" charset="0"/>
                <a:cs typeface="Times New Roman" pitchFamily="18" charset="0"/>
              </a:rPr>
              <a:t>Milling machine</a:t>
            </a:r>
          </a:p>
          <a:p>
            <a:r>
              <a:rPr lang="en-US" sz="2800" b="1" dirty="0">
                <a:latin typeface="Times New Roman" panose="02020603050405020304" pitchFamily="18" charset="0"/>
                <a:cs typeface="Times New Roman" panose="02020603050405020304" pitchFamily="18" charset="0"/>
              </a:rPr>
              <a:t>Milling:</a:t>
            </a:r>
            <a:r>
              <a:rPr lang="en-US" sz="2800" dirty="0">
                <a:latin typeface="Times New Roman" panose="02020603050405020304" pitchFamily="18" charset="0"/>
                <a:cs typeface="Times New Roman" panose="02020603050405020304" pitchFamily="18" charset="0"/>
              </a:rPr>
              <a:t> is a metal cutting operation in which  the excess material from the work piece is removed by rotating multipoint cutting tool called milling cutter.</a:t>
            </a:r>
          </a:p>
          <a:p>
            <a:r>
              <a:rPr lang="en-US" sz="2800" dirty="0">
                <a:latin typeface="Times New Roman" panose="02020603050405020304" pitchFamily="18" charset="0"/>
                <a:cs typeface="Times New Roman" panose="02020603050405020304" pitchFamily="18" charset="0"/>
              </a:rPr>
              <a:t>A </a:t>
            </a:r>
            <a:r>
              <a:rPr lang="en-US" sz="2800" b="1" dirty="0">
                <a:solidFill>
                  <a:srgbClr val="002060"/>
                </a:solidFill>
                <a:latin typeface="Times New Roman" pitchFamily="18" charset="0"/>
                <a:cs typeface="Times New Roman" pitchFamily="18" charset="0"/>
              </a:rPr>
              <a:t>milling machine </a:t>
            </a:r>
            <a:r>
              <a:rPr lang="en-US" sz="2800" dirty="0">
                <a:latin typeface="Times New Roman" pitchFamily="18" charset="0"/>
                <a:cs typeface="Times New Roman" pitchFamily="18" charset="0"/>
              </a:rPr>
              <a:t>is a machine tool that removes metal as the work is fed against a rotating multipoint cutter. The milling cutter rotates at high speed and it removes metal at a very fast rate with the help of multiple cutting edges. </a:t>
            </a:r>
          </a:p>
          <a:p>
            <a:r>
              <a:rPr lang="en-US" sz="2800" dirty="0">
                <a:latin typeface="Times New Roman" pitchFamily="18" charset="0"/>
                <a:cs typeface="Times New Roman" pitchFamily="18" charset="0"/>
              </a:rPr>
              <a:t>One or more number of cutters can be mounted simultaneously on the milling machine. This is the reason that a milling machine finds wide application in production work. </a:t>
            </a:r>
          </a:p>
          <a:p>
            <a:r>
              <a:rPr lang="en-US" sz="2800" dirty="0">
                <a:latin typeface="Times New Roman" pitchFamily="18" charset="0"/>
                <a:cs typeface="Times New Roman" pitchFamily="18" charset="0"/>
              </a:rPr>
              <a:t>Used for machining flat surfaces, contoured surfaces, external and internal threads. </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normAutofit/>
          </a:bodyPr>
          <a:lstStyle/>
          <a:p>
            <a:r>
              <a:rPr lang="en-US" sz="3600" dirty="0">
                <a:latin typeface="Bookman Old Style" pitchFamily="18" charset="0"/>
              </a:rPr>
              <a:t>FACE MILLING</a:t>
            </a:r>
            <a:endParaRPr lang="en-US" sz="3600" dirty="0"/>
          </a:p>
        </p:txBody>
      </p:sp>
      <p:pic>
        <p:nvPicPr>
          <p:cNvPr id="6" name="Content Placeholder 5" descr="Face milling.gif"/>
          <p:cNvPicPr>
            <a:picLocks noGrp="1" noChangeAspect="1"/>
          </p:cNvPicPr>
          <p:nvPr>
            <p:ph idx="1"/>
          </p:nvPr>
        </p:nvPicPr>
        <p:blipFill>
          <a:blip r:embed="rId2" cstate="print"/>
          <a:stretch>
            <a:fillRect/>
          </a:stretch>
        </p:blipFill>
        <p:spPr>
          <a:xfrm>
            <a:off x="381000" y="1600200"/>
            <a:ext cx="3429000" cy="3505200"/>
          </a:xfrm>
        </p:spPr>
      </p:pic>
      <p:sp>
        <p:nvSpPr>
          <p:cNvPr id="8" name="TextBox 7"/>
          <p:cNvSpPr txBox="1"/>
          <p:nvPr/>
        </p:nvSpPr>
        <p:spPr>
          <a:xfrm>
            <a:off x="609600" y="5181600"/>
            <a:ext cx="3733800" cy="369332"/>
          </a:xfrm>
          <a:prstGeom prst="rect">
            <a:avLst/>
          </a:prstGeom>
          <a:noFill/>
        </p:spPr>
        <p:txBody>
          <a:bodyPr wrap="square" rtlCol="0">
            <a:spAutoFit/>
          </a:bodyPr>
          <a:lstStyle/>
          <a:p>
            <a:r>
              <a:rPr lang="en-US" dirty="0">
                <a:latin typeface="Bookman Old Style" pitchFamily="18" charset="0"/>
              </a:rPr>
              <a:t>FIG. FACE MILLING </a:t>
            </a:r>
            <a:endParaRPr lang="en-US" dirty="0"/>
          </a:p>
        </p:txBody>
      </p:sp>
      <p:sp>
        <p:nvSpPr>
          <p:cNvPr id="9" name="TextBox 8"/>
          <p:cNvSpPr txBox="1"/>
          <p:nvPr/>
        </p:nvSpPr>
        <p:spPr>
          <a:xfrm>
            <a:off x="4419600" y="2286000"/>
            <a:ext cx="3810000" cy="2862322"/>
          </a:xfrm>
          <a:prstGeom prst="rect">
            <a:avLst/>
          </a:prstGeom>
          <a:noFill/>
        </p:spPr>
        <p:txBody>
          <a:bodyPr wrap="square" rtlCol="0">
            <a:spAutoFit/>
          </a:bodyPr>
          <a:lstStyle/>
          <a:p>
            <a:r>
              <a:rPr lang="en-US" b="1" dirty="0">
                <a:latin typeface="Bookman Old Style" pitchFamily="18" charset="0"/>
              </a:rPr>
              <a:t>Face Milling: </a:t>
            </a:r>
          </a:p>
          <a:p>
            <a:r>
              <a:rPr lang="en-US" dirty="0">
                <a:latin typeface="Bookman Old Style" pitchFamily="18" charset="0"/>
              </a:rPr>
              <a:t>Operation carried out for producing a flat surface, which is perpendicular to the axis of rotating cutter.</a:t>
            </a:r>
          </a:p>
          <a:p>
            <a:endParaRPr lang="en-US" dirty="0">
              <a:latin typeface="Bookman Old Style" pitchFamily="18" charset="0"/>
            </a:endParaRPr>
          </a:p>
          <a:p>
            <a:r>
              <a:rPr lang="en-US" b="1" dirty="0">
                <a:latin typeface="Bookman Old Style" pitchFamily="18" charset="0"/>
              </a:rPr>
              <a:t>Cutter: </a:t>
            </a:r>
            <a:r>
              <a:rPr lang="en-US" dirty="0">
                <a:latin typeface="Bookman Old Style" pitchFamily="18" charset="0"/>
              </a:rPr>
              <a:t>Face milling cutter.</a:t>
            </a:r>
          </a:p>
          <a:p>
            <a:endParaRPr lang="en-US" dirty="0">
              <a:latin typeface="Bookman Old Style" pitchFamily="18" charset="0"/>
            </a:endParaRPr>
          </a:p>
          <a:p>
            <a:r>
              <a:rPr lang="en-US" b="1" dirty="0">
                <a:latin typeface="Bookman Old Style" pitchFamily="18" charset="0"/>
              </a:rPr>
              <a:t>Machine: </a:t>
            </a:r>
            <a:r>
              <a:rPr lang="en-US" dirty="0">
                <a:latin typeface="Bookman Old Style" pitchFamily="18" charset="0"/>
              </a:rPr>
              <a:t>Vertical Milling Machine</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2590800" y="0"/>
            <a:ext cx="3810000" cy="1143000"/>
          </a:xfrm>
        </p:spPr>
        <p:txBody>
          <a:bodyPr>
            <a:normAutofit/>
          </a:bodyPr>
          <a:lstStyle/>
          <a:p>
            <a:r>
              <a:rPr lang="en-US" sz="4000" dirty="0">
                <a:solidFill>
                  <a:srgbClr val="FF0000"/>
                </a:solidFill>
                <a:latin typeface="Times New Roman" pitchFamily="18" charset="0"/>
                <a:cs typeface="Times New Roman" pitchFamily="18" charset="0"/>
              </a:rPr>
              <a:t>END MILLING</a:t>
            </a:r>
          </a:p>
        </p:txBody>
      </p:sp>
      <p:sp>
        <p:nvSpPr>
          <p:cNvPr id="5" name="TextBox 4"/>
          <p:cNvSpPr txBox="1"/>
          <p:nvPr/>
        </p:nvSpPr>
        <p:spPr>
          <a:xfrm>
            <a:off x="1600200" y="5388094"/>
            <a:ext cx="2590800" cy="369332"/>
          </a:xfrm>
          <a:prstGeom prst="rect">
            <a:avLst/>
          </a:prstGeom>
          <a:noFill/>
        </p:spPr>
        <p:txBody>
          <a:bodyPr wrap="square" rtlCol="0">
            <a:spAutoFit/>
          </a:bodyPr>
          <a:lstStyle/>
          <a:p>
            <a:r>
              <a:rPr lang="en-US" b="1" dirty="0">
                <a:solidFill>
                  <a:srgbClr val="7030A0"/>
                </a:solidFill>
                <a:latin typeface="Bookman Old Style" pitchFamily="18" charset="0"/>
              </a:rPr>
              <a:t>FIG. END MILLING </a:t>
            </a:r>
            <a:endParaRPr lang="en-US" b="1" dirty="0">
              <a:solidFill>
                <a:srgbClr val="7030A0"/>
              </a:solidFill>
            </a:endParaRPr>
          </a:p>
        </p:txBody>
      </p:sp>
      <p:sp>
        <p:nvSpPr>
          <p:cNvPr id="6" name="TextBox 5"/>
          <p:cNvSpPr txBox="1"/>
          <p:nvPr/>
        </p:nvSpPr>
        <p:spPr>
          <a:xfrm>
            <a:off x="4876800" y="1524000"/>
            <a:ext cx="3810000" cy="3785652"/>
          </a:xfrm>
          <a:prstGeom prst="rect">
            <a:avLst/>
          </a:prstGeom>
          <a:noFill/>
        </p:spPr>
        <p:txBody>
          <a:bodyPr wrap="square" rtlCol="0">
            <a:spAutoFit/>
          </a:bodyPr>
          <a:lstStyle/>
          <a:p>
            <a:r>
              <a:rPr lang="en-US" sz="2400" b="1" dirty="0">
                <a:latin typeface="Times New Roman" pitchFamily="18" charset="0"/>
                <a:cs typeface="Times New Roman" pitchFamily="18" charset="0"/>
              </a:rPr>
              <a:t>End Milling: </a:t>
            </a:r>
          </a:p>
          <a:p>
            <a:pPr algn="just"/>
            <a:r>
              <a:rPr lang="en-US" sz="2400" dirty="0">
                <a:latin typeface="Times New Roman" pitchFamily="18" charset="0"/>
                <a:cs typeface="Times New Roman" pitchFamily="18" charset="0"/>
              </a:rPr>
              <a:t>Operation performed for producing flat surfaces, key slots, grooves or finishing the edges of the work piece.</a:t>
            </a:r>
          </a:p>
          <a:p>
            <a:endParaRPr lang="en-US" sz="2400" dirty="0">
              <a:latin typeface="Times New Roman" pitchFamily="18" charset="0"/>
              <a:cs typeface="Times New Roman" pitchFamily="18" charset="0"/>
            </a:endParaRPr>
          </a:p>
          <a:p>
            <a:r>
              <a:rPr lang="en-US" sz="2400" b="1" dirty="0">
                <a:latin typeface="Times New Roman" pitchFamily="18" charset="0"/>
                <a:cs typeface="Times New Roman" pitchFamily="18" charset="0"/>
              </a:rPr>
              <a:t>Cutter:</a:t>
            </a:r>
            <a:r>
              <a:rPr lang="en-US" sz="2400" dirty="0">
                <a:latin typeface="Times New Roman" pitchFamily="18" charset="0"/>
                <a:cs typeface="Times New Roman" pitchFamily="18" charset="0"/>
              </a:rPr>
              <a:t> End milling cutter.</a:t>
            </a:r>
          </a:p>
          <a:p>
            <a:endParaRPr lang="en-US" sz="2400" dirty="0">
              <a:latin typeface="Times New Roman" pitchFamily="18" charset="0"/>
              <a:cs typeface="Times New Roman" pitchFamily="18" charset="0"/>
            </a:endParaRPr>
          </a:p>
          <a:p>
            <a:r>
              <a:rPr lang="en-US" sz="2400" b="1" dirty="0">
                <a:latin typeface="Times New Roman" pitchFamily="18" charset="0"/>
                <a:cs typeface="Times New Roman" pitchFamily="18" charset="0"/>
              </a:rPr>
              <a:t>Machine:</a:t>
            </a:r>
            <a:r>
              <a:rPr lang="en-US" sz="2400" dirty="0">
                <a:latin typeface="Times New Roman" pitchFamily="18" charset="0"/>
                <a:cs typeface="Times New Roman" pitchFamily="18" charset="0"/>
              </a:rPr>
              <a:t> Vertical Milling Machine</a:t>
            </a:r>
          </a:p>
        </p:txBody>
      </p:sp>
      <p:pic>
        <p:nvPicPr>
          <p:cNvPr id="7"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1295400"/>
            <a:ext cx="4925450" cy="51142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latin typeface="Bookman Old Style" pitchFamily="18" charset="0"/>
              </a:rPr>
              <a:t>END MILLING</a:t>
            </a:r>
            <a:endParaRPr lang="en-US" sz="3200" dirty="0"/>
          </a:p>
        </p:txBody>
      </p:sp>
      <p:pic>
        <p:nvPicPr>
          <p:cNvPr id="4" name="Content Placeholder 3" descr="End milling.gif"/>
          <p:cNvPicPr>
            <a:picLocks noGrp="1" noChangeAspect="1"/>
          </p:cNvPicPr>
          <p:nvPr>
            <p:ph idx="1"/>
          </p:nvPr>
        </p:nvPicPr>
        <p:blipFill>
          <a:blip r:embed="rId2" cstate="print"/>
          <a:stretch>
            <a:fillRect/>
          </a:stretch>
        </p:blipFill>
        <p:spPr>
          <a:xfrm>
            <a:off x="381000" y="1447800"/>
            <a:ext cx="3124200" cy="3429000"/>
          </a:xfrm>
        </p:spPr>
      </p:pic>
      <p:sp>
        <p:nvSpPr>
          <p:cNvPr id="5" name="TextBox 4"/>
          <p:cNvSpPr txBox="1"/>
          <p:nvPr/>
        </p:nvSpPr>
        <p:spPr>
          <a:xfrm>
            <a:off x="533400" y="5181600"/>
            <a:ext cx="2590800" cy="369332"/>
          </a:xfrm>
          <a:prstGeom prst="rect">
            <a:avLst/>
          </a:prstGeom>
          <a:noFill/>
        </p:spPr>
        <p:txBody>
          <a:bodyPr wrap="square" rtlCol="0">
            <a:spAutoFit/>
          </a:bodyPr>
          <a:lstStyle/>
          <a:p>
            <a:r>
              <a:rPr lang="en-US" dirty="0">
                <a:latin typeface="Bookman Old Style" pitchFamily="18" charset="0"/>
              </a:rPr>
              <a:t>FIG. END MILLING </a:t>
            </a:r>
            <a:endParaRPr lang="en-US" dirty="0"/>
          </a:p>
        </p:txBody>
      </p:sp>
      <p:sp>
        <p:nvSpPr>
          <p:cNvPr id="6" name="TextBox 5"/>
          <p:cNvSpPr txBox="1"/>
          <p:nvPr/>
        </p:nvSpPr>
        <p:spPr>
          <a:xfrm>
            <a:off x="4419600" y="2209800"/>
            <a:ext cx="3810000" cy="2862322"/>
          </a:xfrm>
          <a:prstGeom prst="rect">
            <a:avLst/>
          </a:prstGeom>
          <a:noFill/>
        </p:spPr>
        <p:txBody>
          <a:bodyPr wrap="square" rtlCol="0">
            <a:spAutoFit/>
          </a:bodyPr>
          <a:lstStyle/>
          <a:p>
            <a:r>
              <a:rPr lang="en-US" b="1" dirty="0">
                <a:latin typeface="Bookman Old Style" pitchFamily="18" charset="0"/>
              </a:rPr>
              <a:t>End Milling: </a:t>
            </a:r>
          </a:p>
          <a:p>
            <a:r>
              <a:rPr lang="en-US" dirty="0">
                <a:latin typeface="Bookman Old Style" pitchFamily="18" charset="0"/>
              </a:rPr>
              <a:t>Operation performed for producing flat surfaces, slots, grooves or finishing the edges of the work piece.</a:t>
            </a:r>
          </a:p>
          <a:p>
            <a:endParaRPr lang="en-US" dirty="0">
              <a:latin typeface="Bookman Old Style" pitchFamily="18" charset="0"/>
            </a:endParaRPr>
          </a:p>
          <a:p>
            <a:r>
              <a:rPr lang="en-US" b="1" dirty="0">
                <a:latin typeface="Bookman Old Style" pitchFamily="18" charset="0"/>
              </a:rPr>
              <a:t>Cutter: </a:t>
            </a:r>
            <a:r>
              <a:rPr lang="en-US" dirty="0">
                <a:latin typeface="Bookman Old Style" pitchFamily="18" charset="0"/>
              </a:rPr>
              <a:t>End milling cutter.</a:t>
            </a:r>
          </a:p>
          <a:p>
            <a:endParaRPr lang="en-US" dirty="0">
              <a:latin typeface="Bookman Old Style" pitchFamily="18" charset="0"/>
            </a:endParaRPr>
          </a:p>
          <a:p>
            <a:r>
              <a:rPr lang="en-US" b="1" dirty="0">
                <a:latin typeface="Bookman Old Style" pitchFamily="18" charset="0"/>
              </a:rPr>
              <a:t>Machine: </a:t>
            </a:r>
            <a:r>
              <a:rPr lang="en-US" dirty="0">
                <a:latin typeface="Bookman Old Style" pitchFamily="18" charset="0"/>
              </a:rPr>
              <a:t>Vertical Milling Machine</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2286000" y="0"/>
            <a:ext cx="3810000" cy="1143000"/>
          </a:xfrm>
        </p:spPr>
        <p:txBody>
          <a:bodyPr>
            <a:normAutofit/>
          </a:bodyPr>
          <a:lstStyle/>
          <a:p>
            <a:r>
              <a:rPr lang="en-US" sz="3600" dirty="0">
                <a:solidFill>
                  <a:srgbClr val="FF0000"/>
                </a:solidFill>
                <a:latin typeface="Times New Roman" pitchFamily="18" charset="0"/>
                <a:cs typeface="Times New Roman" pitchFamily="18" charset="0"/>
              </a:rPr>
              <a:t>SIDE MILLING</a:t>
            </a:r>
          </a:p>
        </p:txBody>
      </p:sp>
      <p:sp>
        <p:nvSpPr>
          <p:cNvPr id="6" name="TextBox 5"/>
          <p:cNvSpPr txBox="1"/>
          <p:nvPr/>
        </p:nvSpPr>
        <p:spPr>
          <a:xfrm>
            <a:off x="5029200" y="1828800"/>
            <a:ext cx="3810000" cy="3785652"/>
          </a:xfrm>
          <a:prstGeom prst="rect">
            <a:avLst/>
          </a:prstGeom>
          <a:noFill/>
        </p:spPr>
        <p:txBody>
          <a:bodyPr wrap="square" rtlCol="0">
            <a:spAutoFit/>
          </a:bodyPr>
          <a:lstStyle/>
          <a:p>
            <a:r>
              <a:rPr lang="en-US" sz="2400" b="1" dirty="0">
                <a:latin typeface="Times New Roman" pitchFamily="18" charset="0"/>
                <a:cs typeface="Times New Roman" pitchFamily="18" charset="0"/>
              </a:rPr>
              <a:t>SIDE MILLING : </a:t>
            </a:r>
            <a:r>
              <a:rPr lang="en-US" sz="2000" dirty="0">
                <a:latin typeface="Times New Roman" pitchFamily="18" charset="0"/>
                <a:cs typeface="Times New Roman" pitchFamily="18" charset="0"/>
              </a:rPr>
              <a:t>Operation </a:t>
            </a:r>
            <a:r>
              <a:rPr lang="en-US" sz="2400" dirty="0">
                <a:latin typeface="Times New Roman" pitchFamily="18" charset="0"/>
                <a:cs typeface="Times New Roman" pitchFamily="18" charset="0"/>
              </a:rPr>
              <a:t>performed for producing flat surfaces, slots, grooves or finishing the edges of the work piece.</a:t>
            </a:r>
          </a:p>
          <a:p>
            <a:endParaRPr lang="en-US" sz="2400" dirty="0">
              <a:latin typeface="Times New Roman" pitchFamily="18" charset="0"/>
              <a:cs typeface="Times New Roman" pitchFamily="18" charset="0"/>
            </a:endParaRPr>
          </a:p>
          <a:p>
            <a:r>
              <a:rPr lang="en-US" sz="2400" b="1" dirty="0">
                <a:latin typeface="Times New Roman" pitchFamily="18" charset="0"/>
                <a:cs typeface="Times New Roman" pitchFamily="18" charset="0"/>
              </a:rPr>
              <a:t>Cutter:</a:t>
            </a:r>
            <a:r>
              <a:rPr lang="en-US" sz="2400" dirty="0">
                <a:latin typeface="Times New Roman" pitchFamily="18" charset="0"/>
                <a:cs typeface="Times New Roman" pitchFamily="18" charset="0"/>
              </a:rPr>
              <a:t> End milling cutter.</a:t>
            </a:r>
          </a:p>
          <a:p>
            <a:endParaRPr lang="en-US" sz="2400" dirty="0">
              <a:latin typeface="Times New Roman" pitchFamily="18" charset="0"/>
              <a:cs typeface="Times New Roman" pitchFamily="18" charset="0"/>
            </a:endParaRPr>
          </a:p>
          <a:p>
            <a:r>
              <a:rPr lang="en-US" sz="2400" b="1" dirty="0">
                <a:latin typeface="Times New Roman" pitchFamily="18" charset="0"/>
                <a:cs typeface="Times New Roman" pitchFamily="18" charset="0"/>
              </a:rPr>
              <a:t>Machine:</a:t>
            </a:r>
            <a:r>
              <a:rPr lang="en-US" sz="2400" dirty="0">
                <a:latin typeface="Times New Roman" pitchFamily="18" charset="0"/>
                <a:cs typeface="Times New Roman" pitchFamily="18" charset="0"/>
              </a:rPr>
              <a:t> Horizontal Milling Machine</a:t>
            </a:r>
          </a:p>
        </p:txBody>
      </p:sp>
      <p:pic>
        <p:nvPicPr>
          <p:cNvPr id="7"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9600" y="2057400"/>
            <a:ext cx="3752455" cy="3276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533400" y="381000"/>
            <a:ext cx="8229600" cy="685800"/>
          </a:xfrm>
        </p:spPr>
        <p:txBody>
          <a:bodyPr>
            <a:normAutofit/>
          </a:bodyPr>
          <a:lstStyle/>
          <a:p>
            <a:r>
              <a:rPr lang="en-US" sz="3600" dirty="0">
                <a:solidFill>
                  <a:srgbClr val="FF0000"/>
                </a:solidFill>
                <a:latin typeface="Times New Roman" pitchFamily="18" charset="0"/>
                <a:cs typeface="Times New Roman" pitchFamily="18" charset="0"/>
              </a:rPr>
              <a:t>SLOT MILLING</a:t>
            </a:r>
          </a:p>
        </p:txBody>
      </p:sp>
      <p:pic>
        <p:nvPicPr>
          <p:cNvPr id="5" name="Content Placeholder 3" descr="T SLOT MILLING.jpg"/>
          <p:cNvPicPr>
            <a:picLocks noGrp="1" noChangeAspect="1"/>
          </p:cNvPicPr>
          <p:nvPr>
            <p:ph sz="quarter" idx="1"/>
          </p:nvPr>
        </p:nvPicPr>
        <p:blipFill>
          <a:blip r:embed="rId2" cstate="print"/>
          <a:stretch>
            <a:fillRect/>
          </a:stretch>
        </p:blipFill>
        <p:spPr>
          <a:xfrm>
            <a:off x="181496" y="1630739"/>
            <a:ext cx="4519940" cy="3142114"/>
          </a:xfrm>
        </p:spPr>
      </p:pic>
      <p:sp>
        <p:nvSpPr>
          <p:cNvPr id="6" name="TextBox 5"/>
          <p:cNvSpPr txBox="1"/>
          <p:nvPr/>
        </p:nvSpPr>
        <p:spPr>
          <a:xfrm>
            <a:off x="533400" y="5562600"/>
            <a:ext cx="3124200" cy="369332"/>
          </a:xfrm>
          <a:prstGeom prst="rect">
            <a:avLst/>
          </a:prstGeom>
          <a:noFill/>
        </p:spPr>
        <p:txBody>
          <a:bodyPr wrap="square" rtlCol="0">
            <a:spAutoFit/>
          </a:bodyPr>
          <a:lstStyle/>
          <a:p>
            <a:r>
              <a:rPr lang="en-US" b="1" dirty="0">
                <a:solidFill>
                  <a:srgbClr val="FF0000"/>
                </a:solidFill>
                <a:latin typeface="Bookman Old Style" pitchFamily="18" charset="0"/>
              </a:rPr>
              <a:t>FIG. T-SLOT MILLING </a:t>
            </a:r>
            <a:endParaRPr lang="en-US" b="1" dirty="0">
              <a:solidFill>
                <a:srgbClr val="FF0000"/>
              </a:solidFill>
            </a:endParaRPr>
          </a:p>
        </p:txBody>
      </p:sp>
      <p:sp>
        <p:nvSpPr>
          <p:cNvPr id="7" name="TextBox 6"/>
          <p:cNvSpPr txBox="1"/>
          <p:nvPr/>
        </p:nvSpPr>
        <p:spPr>
          <a:xfrm>
            <a:off x="4701436" y="1630739"/>
            <a:ext cx="3810000" cy="4216539"/>
          </a:xfrm>
          <a:prstGeom prst="rect">
            <a:avLst/>
          </a:prstGeom>
          <a:noFill/>
        </p:spPr>
        <p:txBody>
          <a:bodyPr wrap="square" rtlCol="0">
            <a:spAutoFit/>
          </a:bodyPr>
          <a:lstStyle/>
          <a:p>
            <a:r>
              <a:rPr lang="en-US" sz="2800" b="1" dirty="0">
                <a:latin typeface="Bookman Old Style" pitchFamily="18" charset="0"/>
              </a:rPr>
              <a:t>Slot Milling: </a:t>
            </a:r>
          </a:p>
          <a:p>
            <a:pPr algn="just"/>
            <a:r>
              <a:rPr lang="en-US" sz="2400" dirty="0">
                <a:latin typeface="Bookman Old Style" pitchFamily="18" charset="0"/>
              </a:rPr>
              <a:t>Operation of producing slots like T-slots, plain slots etc.,</a:t>
            </a:r>
          </a:p>
          <a:p>
            <a:endParaRPr lang="en-US" sz="2000" dirty="0">
              <a:latin typeface="Bookman Old Style" pitchFamily="18" charset="0"/>
            </a:endParaRPr>
          </a:p>
          <a:p>
            <a:r>
              <a:rPr lang="en-US" sz="2400" b="1" dirty="0">
                <a:latin typeface="Bookman Old Style" pitchFamily="18" charset="0"/>
              </a:rPr>
              <a:t>Cutter: </a:t>
            </a:r>
            <a:r>
              <a:rPr lang="en-US" sz="2400" dirty="0">
                <a:latin typeface="Bookman Old Style" pitchFamily="18" charset="0"/>
              </a:rPr>
              <a:t>End milling cutter, T-slot cutter, side milling cutter </a:t>
            </a:r>
            <a:endParaRPr lang="en-US" sz="2000" dirty="0">
              <a:latin typeface="Bookman Old Style" pitchFamily="18" charset="0"/>
            </a:endParaRPr>
          </a:p>
          <a:p>
            <a:endParaRPr lang="en-US" sz="2000" dirty="0">
              <a:latin typeface="Bookman Old Style" pitchFamily="18" charset="0"/>
            </a:endParaRPr>
          </a:p>
          <a:p>
            <a:r>
              <a:rPr lang="en-US" sz="2400" b="1" dirty="0">
                <a:latin typeface="Bookman Old Style" pitchFamily="18" charset="0"/>
              </a:rPr>
              <a:t>Machine: </a:t>
            </a:r>
            <a:r>
              <a:rPr lang="en-US" sz="2400" dirty="0">
                <a:latin typeface="Bookman Old Style" pitchFamily="18" charset="0"/>
              </a:rPr>
              <a:t>Vertical Milling Machine</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5" descr="Ch24&amp;user=sschmid&amp;doc=F24_1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7521" t="9042" r="28952" b="6824"/>
          <a:stretch/>
        </p:blipFill>
        <p:spPr bwMode="auto">
          <a:xfrm>
            <a:off x="381000" y="533400"/>
            <a:ext cx="8402595" cy="586596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533400" y="122238"/>
            <a:ext cx="8229600" cy="639762"/>
          </a:xfrm>
        </p:spPr>
        <p:txBody>
          <a:bodyPr>
            <a:noAutofit/>
          </a:bodyPr>
          <a:lstStyle/>
          <a:p>
            <a:r>
              <a:rPr lang="en-US" sz="3600" dirty="0">
                <a:solidFill>
                  <a:srgbClr val="FF0000"/>
                </a:solidFill>
                <a:latin typeface="Bookman Old Style" pitchFamily="18" charset="0"/>
              </a:rPr>
              <a:t>ANGULAR MILLING</a:t>
            </a:r>
            <a:endParaRPr lang="en-US" sz="3600" dirty="0">
              <a:solidFill>
                <a:srgbClr val="FF0000"/>
              </a:solidFill>
            </a:endParaRPr>
          </a:p>
        </p:txBody>
      </p:sp>
      <p:pic>
        <p:nvPicPr>
          <p:cNvPr id="5" name="Content Placeholder 5" descr="ANGULAR MILLING.gif"/>
          <p:cNvPicPr>
            <a:picLocks noGrp="1" noChangeAspect="1"/>
          </p:cNvPicPr>
          <p:nvPr>
            <p:ph sz="quarter" idx="1"/>
          </p:nvPr>
        </p:nvPicPr>
        <p:blipFill>
          <a:blip r:embed="rId2" cstate="print"/>
          <a:stretch>
            <a:fillRect/>
          </a:stretch>
        </p:blipFill>
        <p:spPr>
          <a:xfrm>
            <a:off x="228600" y="990600"/>
            <a:ext cx="3962400" cy="4788932"/>
          </a:xfrm>
        </p:spPr>
      </p:pic>
      <p:sp>
        <p:nvSpPr>
          <p:cNvPr id="6" name="TextBox 5"/>
          <p:cNvSpPr txBox="1"/>
          <p:nvPr/>
        </p:nvSpPr>
        <p:spPr>
          <a:xfrm>
            <a:off x="533400" y="5594866"/>
            <a:ext cx="3200400" cy="369332"/>
          </a:xfrm>
          <a:prstGeom prst="rect">
            <a:avLst/>
          </a:prstGeom>
          <a:noFill/>
        </p:spPr>
        <p:txBody>
          <a:bodyPr wrap="square" rtlCol="0">
            <a:spAutoFit/>
          </a:bodyPr>
          <a:lstStyle/>
          <a:p>
            <a:r>
              <a:rPr lang="en-US" b="1" dirty="0">
                <a:latin typeface="Bookman Old Style" pitchFamily="18" charset="0"/>
              </a:rPr>
              <a:t>FIG. ANGULAR MILLING </a:t>
            </a:r>
            <a:endParaRPr lang="en-US" b="1" dirty="0"/>
          </a:p>
        </p:txBody>
      </p:sp>
      <p:sp>
        <p:nvSpPr>
          <p:cNvPr id="7" name="TextBox 6"/>
          <p:cNvSpPr txBox="1"/>
          <p:nvPr/>
        </p:nvSpPr>
        <p:spPr>
          <a:xfrm>
            <a:off x="4191000" y="1143000"/>
            <a:ext cx="4343400" cy="4770537"/>
          </a:xfrm>
          <a:prstGeom prst="rect">
            <a:avLst/>
          </a:prstGeom>
          <a:noFill/>
        </p:spPr>
        <p:txBody>
          <a:bodyPr wrap="square" rtlCol="0">
            <a:spAutoFit/>
          </a:bodyPr>
          <a:lstStyle/>
          <a:p>
            <a:r>
              <a:rPr lang="en-US" sz="2800" b="1" dirty="0">
                <a:latin typeface="Times New Roman" pitchFamily="18" charset="0"/>
                <a:cs typeface="Times New Roman" pitchFamily="18" charset="0"/>
              </a:rPr>
              <a:t>Angular Milling: </a:t>
            </a:r>
          </a:p>
          <a:p>
            <a:pPr algn="just"/>
            <a:r>
              <a:rPr lang="en-US" sz="2800" dirty="0">
                <a:latin typeface="Times New Roman" pitchFamily="18" charset="0"/>
                <a:cs typeface="Times New Roman" pitchFamily="18" charset="0"/>
              </a:rPr>
              <a:t>Operation of producing all types of angular cuts like V-notches and grooves, serrations and angular surfaces.</a:t>
            </a:r>
          </a:p>
          <a:p>
            <a:endParaRPr lang="en-US" sz="2400" dirty="0">
              <a:latin typeface="Times New Roman" pitchFamily="18" charset="0"/>
              <a:cs typeface="Times New Roman" pitchFamily="18" charset="0"/>
            </a:endParaRPr>
          </a:p>
          <a:p>
            <a:r>
              <a:rPr lang="en-US" sz="2800" b="1" dirty="0">
                <a:latin typeface="Times New Roman" pitchFamily="18" charset="0"/>
                <a:cs typeface="Times New Roman" pitchFamily="18" charset="0"/>
              </a:rPr>
              <a:t>Cutter:</a:t>
            </a:r>
            <a:r>
              <a:rPr lang="en-US" sz="2800" dirty="0">
                <a:latin typeface="Times New Roman" pitchFamily="18" charset="0"/>
                <a:cs typeface="Times New Roman" pitchFamily="18" charset="0"/>
              </a:rPr>
              <a:t> Double angle cutter.</a:t>
            </a:r>
          </a:p>
          <a:p>
            <a:pPr algn="just"/>
            <a:endParaRPr lang="en-US" sz="2800" dirty="0">
              <a:latin typeface="Times New Roman" pitchFamily="18" charset="0"/>
              <a:cs typeface="Times New Roman" pitchFamily="18" charset="0"/>
            </a:endParaRPr>
          </a:p>
          <a:p>
            <a:pPr algn="just"/>
            <a:r>
              <a:rPr lang="en-US" sz="2800" b="1" dirty="0" err="1">
                <a:latin typeface="Times New Roman" pitchFamily="18" charset="0"/>
                <a:cs typeface="Times New Roman" pitchFamily="18" charset="0"/>
              </a:rPr>
              <a:t>Machine:</a:t>
            </a:r>
            <a:r>
              <a:rPr lang="en-US" sz="2800" dirty="0" err="1">
                <a:latin typeface="Times New Roman" pitchFamily="18" charset="0"/>
                <a:cs typeface="Times New Roman" pitchFamily="18" charset="0"/>
              </a:rPr>
              <a:t>Horizontal</a:t>
            </a:r>
            <a:r>
              <a:rPr lang="en-US" sz="2800" dirty="0">
                <a:latin typeface="Times New Roman" pitchFamily="18" charset="0"/>
                <a:cs typeface="Times New Roman" pitchFamily="18" charset="0"/>
              </a:rPr>
              <a:t> Milling Machine</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57200" y="381000"/>
            <a:ext cx="8229600" cy="762000"/>
          </a:xfrm>
        </p:spPr>
        <p:txBody>
          <a:bodyPr>
            <a:normAutofit/>
          </a:bodyPr>
          <a:lstStyle/>
          <a:p>
            <a:r>
              <a:rPr lang="en-US" sz="3600" dirty="0">
                <a:solidFill>
                  <a:srgbClr val="FF0000"/>
                </a:solidFill>
                <a:latin typeface="Bookman Old Style" pitchFamily="18" charset="0"/>
              </a:rPr>
              <a:t>FORM MILLING</a:t>
            </a:r>
            <a:endParaRPr lang="en-US" sz="3600" dirty="0">
              <a:solidFill>
                <a:srgbClr val="FF0000"/>
              </a:solidFill>
            </a:endParaRPr>
          </a:p>
        </p:txBody>
      </p:sp>
      <p:sp>
        <p:nvSpPr>
          <p:cNvPr id="5" name="TextBox 4"/>
          <p:cNvSpPr txBox="1"/>
          <p:nvPr/>
        </p:nvSpPr>
        <p:spPr>
          <a:xfrm>
            <a:off x="533400" y="5725078"/>
            <a:ext cx="2895600" cy="369332"/>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scene3d>
              <a:camera prst="orthographicFront"/>
              <a:lightRig rig="flat" dir="tl">
                <a:rot lat="0" lon="0" rev="6600000"/>
              </a:lightRig>
            </a:scene3d>
            <a:sp3d extrusionH="25400" contourW="8890">
              <a:bevelT w="38100" h="31750"/>
              <a:contourClr>
                <a:schemeClr val="accent2">
                  <a:shade val="75000"/>
                </a:schemeClr>
              </a:contourClr>
            </a:sp3d>
          </a:bodyPr>
          <a:lstStyle/>
          <a:p>
            <a:r>
              <a:rPr lang="en-US"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Bookman Old Style" pitchFamily="18" charset="0"/>
              </a:rPr>
              <a:t>FIG. FORM MILLING </a:t>
            </a:r>
            <a:endParaRPr lang="en-US"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6" name="TextBox 5"/>
          <p:cNvSpPr txBox="1"/>
          <p:nvPr/>
        </p:nvSpPr>
        <p:spPr>
          <a:xfrm>
            <a:off x="4419600" y="1371600"/>
            <a:ext cx="4724400" cy="4955203"/>
          </a:xfrm>
          <a:prstGeom prst="rect">
            <a:avLst/>
          </a:prstGeom>
          <a:noFill/>
        </p:spPr>
        <p:txBody>
          <a:bodyPr wrap="square" rtlCol="0">
            <a:spAutoFit/>
          </a:bodyPr>
          <a:lstStyle/>
          <a:p>
            <a:r>
              <a:rPr lang="en-US" sz="2800" b="1" dirty="0">
                <a:latin typeface="Bookman Old Style" pitchFamily="18" charset="0"/>
              </a:rPr>
              <a:t>Form Milling: </a:t>
            </a:r>
          </a:p>
          <a:p>
            <a:pPr algn="just"/>
            <a:r>
              <a:rPr lang="en-US" sz="2800" dirty="0">
                <a:latin typeface="Bookman Old Style" pitchFamily="18" charset="0"/>
              </a:rPr>
              <a:t>Operation of producing all types of angular cuts like V-notches and grooves, serrations and angular surfaces</a:t>
            </a:r>
            <a:r>
              <a:rPr lang="en-US" dirty="0">
                <a:latin typeface="Bookman Old Style" pitchFamily="18" charset="0"/>
              </a:rPr>
              <a:t>.</a:t>
            </a:r>
          </a:p>
          <a:p>
            <a:endParaRPr lang="en-US" dirty="0">
              <a:latin typeface="Bookman Old Style" pitchFamily="18" charset="0"/>
            </a:endParaRPr>
          </a:p>
          <a:p>
            <a:r>
              <a:rPr lang="en-US" sz="2400" b="1" dirty="0">
                <a:latin typeface="Bookman Old Style" pitchFamily="18" charset="0"/>
              </a:rPr>
              <a:t>Cutter:</a:t>
            </a:r>
            <a:r>
              <a:rPr lang="en-US" sz="2400" dirty="0">
                <a:latin typeface="Bookman Old Style" pitchFamily="18" charset="0"/>
              </a:rPr>
              <a:t> </a:t>
            </a:r>
            <a:r>
              <a:rPr lang="en-US" sz="2800" dirty="0">
                <a:latin typeface="Bookman Old Style" pitchFamily="18" charset="0"/>
              </a:rPr>
              <a:t>Double angle cutter</a:t>
            </a:r>
            <a:r>
              <a:rPr lang="en-US" dirty="0">
                <a:latin typeface="Bookman Old Style" pitchFamily="18" charset="0"/>
              </a:rPr>
              <a:t>.</a:t>
            </a:r>
          </a:p>
          <a:p>
            <a:endParaRPr lang="en-US" dirty="0">
              <a:latin typeface="Bookman Old Style" pitchFamily="18" charset="0"/>
            </a:endParaRPr>
          </a:p>
          <a:p>
            <a:r>
              <a:rPr lang="en-US" sz="2400" b="1" dirty="0">
                <a:latin typeface="Bookman Old Style" pitchFamily="18" charset="0"/>
              </a:rPr>
              <a:t>Machine:</a:t>
            </a:r>
            <a:r>
              <a:rPr lang="en-US" sz="2400" dirty="0">
                <a:latin typeface="Bookman Old Style" pitchFamily="18" charset="0"/>
              </a:rPr>
              <a:t> </a:t>
            </a:r>
            <a:r>
              <a:rPr lang="en-US" sz="2800" dirty="0">
                <a:latin typeface="Bookman Old Style" pitchFamily="18" charset="0"/>
              </a:rPr>
              <a:t>Horizontal Milling Machine</a:t>
            </a:r>
          </a:p>
        </p:txBody>
      </p:sp>
      <p:pic>
        <p:nvPicPr>
          <p:cNvPr id="7"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1219200"/>
            <a:ext cx="4306866" cy="44032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7153" r="3526"/>
          <a:stretch/>
        </p:blipFill>
        <p:spPr bwMode="auto">
          <a:xfrm>
            <a:off x="1752600" y="1447800"/>
            <a:ext cx="5427780" cy="5029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ectangle 4"/>
          <p:cNvSpPr/>
          <p:nvPr/>
        </p:nvSpPr>
        <p:spPr>
          <a:xfrm>
            <a:off x="2438400" y="304800"/>
            <a:ext cx="8305800" cy="646331"/>
          </a:xfrm>
          <a:prstGeom prst="rect">
            <a:avLst/>
          </a:prstGeom>
        </p:spPr>
        <p:txBody>
          <a:bodyPr wrap="square">
            <a:spAutoFit/>
          </a:bodyPr>
          <a:lstStyle/>
          <a:p>
            <a:r>
              <a:rPr lang="en-US" sz="3600" dirty="0">
                <a:solidFill>
                  <a:srgbClr val="FF0000"/>
                </a:solidFill>
                <a:latin typeface="Bookman Old Style" pitchFamily="18" charset="0"/>
              </a:rPr>
              <a:t>FORM MILLING</a:t>
            </a:r>
            <a:endParaRPr lang="en-US" sz="3600"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576019" y="304800"/>
            <a:ext cx="8229600" cy="609600"/>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000" i="0" u="none" strike="noStrike" kern="1200" cap="none" spc="0" normalizeH="0" baseline="0" noProof="0" dirty="0">
                <a:ln>
                  <a:noFill/>
                </a:ln>
                <a:solidFill>
                  <a:srgbClr val="FF0000"/>
                </a:solidFill>
                <a:effectLst/>
                <a:uLnTx/>
                <a:uFillTx/>
                <a:latin typeface="Times New Roman" pitchFamily="18" charset="0"/>
                <a:ea typeface="+mj-ea"/>
                <a:cs typeface="Times New Roman" pitchFamily="18" charset="0"/>
              </a:rPr>
              <a:t>STRADDLE MILLING</a:t>
            </a:r>
          </a:p>
        </p:txBody>
      </p:sp>
      <p:sp>
        <p:nvSpPr>
          <p:cNvPr id="5" name="TextBox 4"/>
          <p:cNvSpPr txBox="1"/>
          <p:nvPr/>
        </p:nvSpPr>
        <p:spPr>
          <a:xfrm>
            <a:off x="576019" y="5638800"/>
            <a:ext cx="3276600" cy="369332"/>
          </a:xfrm>
          <a:prstGeom prst="rect">
            <a:avLst/>
          </a:prstGeom>
          <a:noFill/>
        </p:spPr>
        <p:txBody>
          <a:bodyPr wrap="square" rtlCol="0">
            <a:spAutoFit/>
          </a:bodyPr>
          <a:lstStyle/>
          <a:p>
            <a:r>
              <a:rPr lang="en-US" dirty="0">
                <a:latin typeface="Bookman Old Style" pitchFamily="18" charset="0"/>
              </a:rPr>
              <a:t>FIG. STRADDLE MILLING </a:t>
            </a:r>
            <a:endParaRPr lang="en-US" dirty="0"/>
          </a:p>
        </p:txBody>
      </p:sp>
      <p:pic>
        <p:nvPicPr>
          <p:cNvPr id="6" name="Picture 5" descr="Ch24&amp;user=sschmid&amp;doc=F24_11"/>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9194" t="10033" r="54586" b="54317"/>
          <a:stretch/>
        </p:blipFill>
        <p:spPr bwMode="auto">
          <a:xfrm>
            <a:off x="228600" y="1828800"/>
            <a:ext cx="4557208" cy="33528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4843219" y="1676400"/>
            <a:ext cx="4300781" cy="4955203"/>
          </a:xfrm>
          <a:prstGeom prst="rect">
            <a:avLst/>
          </a:prstGeom>
          <a:noFill/>
        </p:spPr>
        <p:txBody>
          <a:bodyPr wrap="square" rtlCol="0">
            <a:spAutoFit/>
          </a:bodyPr>
          <a:lstStyle/>
          <a:p>
            <a:r>
              <a:rPr lang="en-US" sz="2800" b="1" dirty="0">
                <a:latin typeface="Times New Roman" pitchFamily="18" charset="0"/>
                <a:cs typeface="Times New Roman" pitchFamily="18" charset="0"/>
              </a:rPr>
              <a:t>Straddle Milling: </a:t>
            </a:r>
          </a:p>
          <a:p>
            <a:pPr algn="just"/>
            <a:r>
              <a:rPr lang="en-US" sz="2800" dirty="0">
                <a:latin typeface="Times New Roman" pitchFamily="18" charset="0"/>
                <a:cs typeface="Times New Roman" pitchFamily="18" charset="0"/>
              </a:rPr>
              <a:t>Operation of machining two parallel surfaces simultaneously on a work piece.</a:t>
            </a:r>
          </a:p>
          <a:p>
            <a:endParaRPr lang="en-US" sz="2800" dirty="0">
              <a:latin typeface="Times New Roman" pitchFamily="18" charset="0"/>
              <a:cs typeface="Times New Roman" pitchFamily="18" charset="0"/>
            </a:endParaRPr>
          </a:p>
          <a:p>
            <a:r>
              <a:rPr lang="en-US" sz="2800" b="1" dirty="0">
                <a:latin typeface="Times New Roman" pitchFamily="18" charset="0"/>
                <a:cs typeface="Times New Roman" pitchFamily="18" charset="0"/>
              </a:rPr>
              <a:t>Cutter</a:t>
            </a:r>
            <a:r>
              <a:rPr lang="en-US" sz="2400" b="1" dirty="0">
                <a:latin typeface="Times New Roman" pitchFamily="18" charset="0"/>
                <a:cs typeface="Times New Roman" pitchFamily="18" charset="0"/>
              </a:rPr>
              <a:t>: </a:t>
            </a:r>
            <a:r>
              <a:rPr lang="en-US" sz="2800" b="1" dirty="0">
                <a:latin typeface="Times New Roman" pitchFamily="18" charset="0"/>
                <a:cs typeface="Times New Roman" pitchFamily="18" charset="0"/>
              </a:rPr>
              <a:t>2 </a:t>
            </a:r>
            <a:r>
              <a:rPr lang="en-US" sz="2800" dirty="0">
                <a:latin typeface="Times New Roman" pitchFamily="18" charset="0"/>
                <a:cs typeface="Times New Roman" pitchFamily="18" charset="0"/>
              </a:rPr>
              <a:t>or more side &amp; face milling cutters</a:t>
            </a:r>
          </a:p>
          <a:p>
            <a:endParaRPr lang="en-US" sz="2800" dirty="0">
              <a:latin typeface="Times New Roman" pitchFamily="18" charset="0"/>
              <a:cs typeface="Times New Roman" pitchFamily="18" charset="0"/>
            </a:endParaRPr>
          </a:p>
          <a:p>
            <a:r>
              <a:rPr lang="en-US" sz="2800" b="1" dirty="0">
                <a:latin typeface="Times New Roman" pitchFamily="18" charset="0"/>
                <a:cs typeface="Times New Roman" pitchFamily="18" charset="0"/>
              </a:rPr>
              <a:t>Machine</a:t>
            </a:r>
            <a:r>
              <a:rPr lang="en-US" sz="2400" b="1" dirty="0">
                <a:latin typeface="Times New Roman" pitchFamily="18" charset="0"/>
                <a:cs typeface="Times New Roman" pitchFamily="18" charset="0"/>
              </a:rPr>
              <a:t>:</a:t>
            </a:r>
            <a:r>
              <a:rPr lang="en-US" sz="2400" dirty="0">
                <a:latin typeface="Times New Roman" pitchFamily="18" charset="0"/>
                <a:cs typeface="Times New Roman" pitchFamily="18" charset="0"/>
              </a:rPr>
              <a:t> </a:t>
            </a:r>
            <a:r>
              <a:rPr lang="en-US" sz="2800" dirty="0">
                <a:latin typeface="Times New Roman" pitchFamily="18" charset="0"/>
                <a:cs typeface="Times New Roman" pitchFamily="18" charset="0"/>
              </a:rPr>
              <a:t>Horizontal Milling Machine</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457200" y="277813"/>
            <a:ext cx="8229600" cy="636587"/>
          </a:xfrm>
        </p:spPr>
        <p:txBody>
          <a:bodyPr/>
          <a:lstStyle/>
          <a:p>
            <a:pPr eaLnBrk="1" hangingPunct="1"/>
            <a:endParaRPr lang="en-US" sz="3200" dirty="0"/>
          </a:p>
        </p:txBody>
      </p:sp>
      <p:sp>
        <p:nvSpPr>
          <p:cNvPr id="5123" name="Rectangle 3"/>
          <p:cNvSpPr>
            <a:spLocks noGrp="1" noChangeArrowheads="1"/>
          </p:cNvSpPr>
          <p:nvPr>
            <p:ph type="body" sz="half" idx="1"/>
          </p:nvPr>
        </p:nvSpPr>
        <p:spPr>
          <a:xfrm>
            <a:off x="381000" y="914400"/>
            <a:ext cx="8432800" cy="5181600"/>
          </a:xfrm>
        </p:spPr>
        <p:txBody>
          <a:bodyPr/>
          <a:lstStyle/>
          <a:p>
            <a:pPr algn="just" eaLnBrk="1" hangingPunct="1">
              <a:lnSpc>
                <a:spcPct val="130000"/>
              </a:lnSpc>
              <a:buFont typeface="Wingdings" pitchFamily="2" charset="2"/>
              <a:buNone/>
            </a:pPr>
            <a:r>
              <a:rPr lang="en-US" sz="2000" dirty="0">
                <a:solidFill>
                  <a:srgbClr val="990000"/>
                </a:solidFill>
                <a:latin typeface="Times New Roman" pitchFamily="18" charset="0"/>
                <a:cs typeface="Times New Roman" pitchFamily="18" charset="0"/>
              </a:rPr>
              <a:t>Milling </a:t>
            </a:r>
          </a:p>
          <a:p>
            <a:pPr algn="just" eaLnBrk="1" hangingPunct="1">
              <a:lnSpc>
                <a:spcPct val="130000"/>
              </a:lnSpc>
            </a:pPr>
            <a:r>
              <a:rPr lang="en-US" sz="2000" dirty="0">
                <a:latin typeface="Times New Roman" pitchFamily="18" charset="0"/>
                <a:cs typeface="Times New Roman" pitchFamily="18" charset="0"/>
              </a:rPr>
              <a:t>Milling is the process of machining flat, curved, or irregular surfaces by feeding the work piece against a rotating cutter containing a number of cutting edges. The usual Mill consists basically of a motor driven spindle, which mounts and revolves the milling cutter, and a reciprocating adjustable worktable, which mounts and feeds the work piece.</a:t>
            </a:r>
          </a:p>
          <a:p>
            <a:pPr algn="just" eaLnBrk="1" hangingPunct="1">
              <a:lnSpc>
                <a:spcPct val="130000"/>
              </a:lnSpc>
            </a:pPr>
            <a:r>
              <a:rPr lang="en-US" sz="2000" dirty="0">
                <a:latin typeface="Times New Roman" pitchFamily="18" charset="0"/>
                <a:cs typeface="Times New Roman" pitchFamily="18" charset="0"/>
              </a:rPr>
              <a:t>Milling machines are basically classified as vertical or horizontal. These machines are also classified as knee-type, ram-type, manufacturing or bed type, and planer-type. Most milling machines have self-contained electric drive motors, coolant systems, variable spindle speeds, and power-operated table feeds </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381000" y="457200"/>
            <a:ext cx="8229600" cy="685800"/>
          </a:xfrm>
        </p:spPr>
        <p:txBody>
          <a:bodyPr>
            <a:noAutofit/>
          </a:bodyPr>
          <a:lstStyle/>
          <a:p>
            <a:r>
              <a:rPr lang="en-US" sz="4000" dirty="0">
                <a:solidFill>
                  <a:srgbClr val="FF0000"/>
                </a:solidFill>
                <a:latin typeface="Times New Roman" pitchFamily="18" charset="0"/>
                <a:cs typeface="Times New Roman" pitchFamily="18" charset="0"/>
              </a:rPr>
              <a:t>GANG MILLING</a:t>
            </a:r>
          </a:p>
        </p:txBody>
      </p:sp>
      <p:pic>
        <p:nvPicPr>
          <p:cNvPr id="5" name="Content Placeholder 3" descr="GANG MILLING.jpg"/>
          <p:cNvPicPr>
            <a:picLocks noGrp="1" noChangeAspect="1"/>
          </p:cNvPicPr>
          <p:nvPr>
            <p:ph sz="quarter" idx="1"/>
          </p:nvPr>
        </p:nvPicPr>
        <p:blipFill>
          <a:blip r:embed="rId2" cstate="print"/>
          <a:stretch>
            <a:fillRect/>
          </a:stretch>
        </p:blipFill>
        <p:spPr>
          <a:xfrm>
            <a:off x="304800" y="1752600"/>
            <a:ext cx="4209146" cy="3657600"/>
          </a:xfrm>
        </p:spPr>
      </p:pic>
      <p:sp>
        <p:nvSpPr>
          <p:cNvPr id="6" name="TextBox 5"/>
          <p:cNvSpPr txBox="1"/>
          <p:nvPr/>
        </p:nvSpPr>
        <p:spPr>
          <a:xfrm>
            <a:off x="990600" y="4953000"/>
            <a:ext cx="2895600" cy="369332"/>
          </a:xfrm>
          <a:prstGeom prst="rect">
            <a:avLst/>
          </a:prstGeom>
          <a:noFill/>
        </p:spPr>
        <p:txBody>
          <a:bodyPr wrap="square" rtlCol="0">
            <a:spAutoFit/>
          </a:bodyPr>
          <a:lstStyle/>
          <a:p>
            <a:r>
              <a:rPr lang="en-US" dirty="0">
                <a:latin typeface="Bookman Old Style" pitchFamily="18" charset="0"/>
              </a:rPr>
              <a:t>FIG. GANG MILLING </a:t>
            </a:r>
            <a:endParaRPr lang="en-US" dirty="0"/>
          </a:p>
        </p:txBody>
      </p:sp>
      <p:sp>
        <p:nvSpPr>
          <p:cNvPr id="7" name="TextBox 6"/>
          <p:cNvSpPr txBox="1"/>
          <p:nvPr/>
        </p:nvSpPr>
        <p:spPr>
          <a:xfrm>
            <a:off x="4876800" y="1524000"/>
            <a:ext cx="3810000" cy="5262979"/>
          </a:xfrm>
          <a:prstGeom prst="rect">
            <a:avLst/>
          </a:prstGeom>
          <a:noFill/>
        </p:spPr>
        <p:txBody>
          <a:bodyPr wrap="square" rtlCol="0">
            <a:spAutoFit/>
          </a:bodyPr>
          <a:lstStyle/>
          <a:p>
            <a:r>
              <a:rPr lang="en-US" sz="2800" b="1" dirty="0">
                <a:latin typeface="Times New Roman" pitchFamily="18" charset="0"/>
                <a:cs typeface="Times New Roman" pitchFamily="18" charset="0"/>
              </a:rPr>
              <a:t>Gang Milling: </a:t>
            </a:r>
          </a:p>
          <a:p>
            <a:pPr algn="just"/>
            <a:r>
              <a:rPr lang="en-US" sz="2800" dirty="0">
                <a:latin typeface="Times New Roman" pitchFamily="18" charset="0"/>
                <a:cs typeface="Times New Roman" pitchFamily="18" charset="0"/>
              </a:rPr>
              <a:t>Process to get different profiles on the work piece simultaneously with two or more cutters  at one stretch.</a:t>
            </a:r>
          </a:p>
          <a:p>
            <a:endParaRPr lang="en-US" sz="2800" dirty="0">
              <a:latin typeface="Times New Roman" pitchFamily="18" charset="0"/>
              <a:cs typeface="Times New Roman" pitchFamily="18" charset="0"/>
            </a:endParaRPr>
          </a:p>
          <a:p>
            <a:r>
              <a:rPr lang="en-US" sz="2800" b="1" dirty="0">
                <a:latin typeface="Times New Roman" pitchFamily="18" charset="0"/>
                <a:cs typeface="Times New Roman" pitchFamily="18" charset="0"/>
              </a:rPr>
              <a:t>Cutter:</a:t>
            </a:r>
            <a:r>
              <a:rPr lang="en-US" sz="2800" dirty="0">
                <a:latin typeface="Times New Roman" pitchFamily="18" charset="0"/>
                <a:cs typeface="Times New Roman" pitchFamily="18" charset="0"/>
              </a:rPr>
              <a:t> Different cutters as required.</a:t>
            </a:r>
          </a:p>
          <a:p>
            <a:endParaRPr lang="en-US" sz="2800" dirty="0">
              <a:latin typeface="Times New Roman" pitchFamily="18" charset="0"/>
              <a:cs typeface="Times New Roman" pitchFamily="18" charset="0"/>
            </a:endParaRPr>
          </a:p>
          <a:p>
            <a:r>
              <a:rPr lang="en-US" sz="2800" b="1" dirty="0">
                <a:latin typeface="Times New Roman" pitchFamily="18" charset="0"/>
                <a:cs typeface="Times New Roman" pitchFamily="18" charset="0"/>
              </a:rPr>
              <a:t>Machine: </a:t>
            </a:r>
            <a:r>
              <a:rPr lang="en-US" sz="2800" dirty="0">
                <a:latin typeface="Times New Roman" pitchFamily="18" charset="0"/>
                <a:cs typeface="Times New Roman" pitchFamily="18" charset="0"/>
              </a:rPr>
              <a:t>Horizontal Milling Machine</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457200" y="273050"/>
            <a:ext cx="3657600" cy="1162050"/>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IN" sz="4400" i="0" u="none" strike="noStrike" kern="1200" cap="none" spc="0" normalizeH="0" baseline="0" noProof="0" dirty="0">
                <a:ln>
                  <a:noFill/>
                </a:ln>
                <a:solidFill>
                  <a:srgbClr val="FF0000"/>
                </a:solidFill>
                <a:effectLst/>
                <a:uLnTx/>
                <a:uFillTx/>
                <a:latin typeface="Times New Roman" pitchFamily="18" charset="0"/>
                <a:ea typeface="+mj-ea"/>
                <a:cs typeface="Times New Roman" pitchFamily="18" charset="0"/>
              </a:rPr>
              <a:t>Profile milling</a:t>
            </a:r>
          </a:p>
        </p:txBody>
      </p:sp>
      <p:sp>
        <p:nvSpPr>
          <p:cNvPr id="5" name="Text Placeholder 3"/>
          <p:cNvSpPr txBox="1">
            <a:spLocks/>
          </p:cNvSpPr>
          <p:nvPr/>
        </p:nvSpPr>
        <p:spPr>
          <a:xfrm>
            <a:off x="457200" y="1435100"/>
            <a:ext cx="3008313" cy="4691063"/>
          </a:xfrm>
          <a:prstGeom prst="rect">
            <a:avLst/>
          </a:prstGeom>
        </p:spPr>
        <p:txBody>
          <a:bodyPr>
            <a:normAutofit/>
          </a:bodyPr>
          <a:lstStyle/>
          <a:p>
            <a:pPr marL="285750" marR="0" lvl="0" indent="-28575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tr-TR" altLang="en-US" sz="2400" i="0" u="none" strike="noStrike" kern="1200" cap="none" spc="0" normalizeH="0" baseline="0" noProof="0" dirty="0">
                <a:ln>
                  <a:noFill/>
                </a:ln>
                <a:effectLst/>
                <a:uLnTx/>
                <a:uFillTx/>
                <a:latin typeface="Bookman Old Style" panose="02050604050505020204" pitchFamily="18" charset="0"/>
                <a:ea typeface="+mn-ea"/>
                <a:cs typeface="+mn-cs"/>
              </a:rPr>
              <a:t>Outside periphery of flat part is </a:t>
            </a:r>
            <a:r>
              <a:rPr kumimoji="0" lang="tr-TR" altLang="en-US" sz="2400" i="0" u="none" strike="noStrike" kern="1200" cap="none" spc="0" normalizeH="0" baseline="0" noProof="0" dirty="0">
                <a:ln>
                  <a:noFill/>
                </a:ln>
                <a:effectLst/>
                <a:uLnTx/>
                <a:uFillTx/>
                <a:latin typeface="Times New Roman" pitchFamily="18" charset="0"/>
                <a:cs typeface="Times New Roman" pitchFamily="18" charset="0"/>
              </a:rPr>
              <a:t>cut</a:t>
            </a:r>
            <a:r>
              <a:rPr kumimoji="0" lang="tr-TR" altLang="en-US" sz="2400" i="0" u="none" strike="noStrike" kern="1200" cap="none" spc="0" normalizeH="0" baseline="0" noProof="0" dirty="0">
                <a:ln>
                  <a:noFill/>
                </a:ln>
                <a:effectLst/>
                <a:uLnTx/>
                <a:uFillTx/>
                <a:latin typeface="Bookman Old Style" panose="02050604050505020204" pitchFamily="18" charset="0"/>
                <a:ea typeface="+mn-ea"/>
                <a:cs typeface="+mn-cs"/>
              </a:rPr>
              <a:t>.</a:t>
            </a:r>
            <a:endParaRPr kumimoji="0" lang="en-IN" altLang="en-US" sz="2400" i="0" u="none" strike="noStrike" kern="1200" cap="none" spc="0" normalizeH="0" baseline="0" noProof="0" dirty="0">
              <a:ln>
                <a:noFill/>
              </a:ln>
              <a:effectLst/>
              <a:uLnTx/>
              <a:uFillTx/>
              <a:latin typeface="Bookman Old Style" panose="02050604050505020204" pitchFamily="18" charset="0"/>
              <a:ea typeface="+mn-ea"/>
              <a:cs typeface="+mn-cs"/>
            </a:endParaRPr>
          </a:p>
          <a:p>
            <a:pPr marL="285750" marR="0" lvl="0" indent="-28575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US" altLang="en-US" sz="2400" i="0" u="none" strike="noStrike" kern="1200" cap="none" spc="0" normalizeH="0" baseline="0" noProof="0" dirty="0">
                <a:ln>
                  <a:noFill/>
                </a:ln>
                <a:effectLst/>
                <a:uLnTx/>
                <a:uFillTx/>
                <a:latin typeface="Bookman Old Style" panose="02050604050505020204" pitchFamily="18" charset="0"/>
                <a:ea typeface="+mn-ea"/>
                <a:cs typeface="Times New Roman" panose="02020603050405020304" pitchFamily="18" charset="0"/>
              </a:rPr>
              <a:t>Conventional end mill is used to cut the outside or inside periphery of a flat part. </a:t>
            </a:r>
            <a:endParaRPr kumimoji="0" lang="en-US" altLang="en-US" sz="2400" i="0" u="none" strike="noStrike" kern="1200" cap="none" spc="0" normalizeH="0" baseline="0" noProof="0" dirty="0">
              <a:ln>
                <a:noFill/>
              </a:ln>
              <a:effectLst/>
              <a:uLnTx/>
              <a:uFillTx/>
              <a:latin typeface="Bookman Old Style" panose="02050604050505020204" pitchFamily="18" charset="0"/>
              <a:ea typeface="+mn-ea"/>
              <a:cs typeface="+mn-cs"/>
            </a:endParaRPr>
          </a:p>
        </p:txBody>
      </p:sp>
      <p:pic>
        <p:nvPicPr>
          <p:cNvPr id="6" name="Picture 15" descr="C:\Documents and Settings\figen\My Documents\IE262\ClassNotes\side1.gi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581400" y="1447800"/>
            <a:ext cx="4114800" cy="47097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txBox="1">
            <a:spLocks noChangeArrowheads="1"/>
          </p:cNvSpPr>
          <p:nvPr/>
        </p:nvSpPr>
        <p:spPr>
          <a:xfrm>
            <a:off x="5307013" y="2259013"/>
            <a:ext cx="2857500" cy="2692400"/>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a:pPr>
            <a:r>
              <a:rPr kumimoji="0" lang="en-US" altLang="en-US" sz="2800" b="0" i="0" u="none" strike="noStrike" kern="1200" cap="none" spc="0" normalizeH="0" baseline="0" noProof="0" dirty="0">
                <a:ln>
                  <a:noFill/>
                </a:ln>
                <a:solidFill>
                  <a:schemeClr val="tx1"/>
                </a:solidFill>
                <a:effectLst/>
                <a:uLnTx/>
                <a:uFillTx/>
                <a:latin typeface="+mn-lt"/>
                <a:ea typeface="+mn-ea"/>
                <a:cs typeface="+mn-cs"/>
              </a:rPr>
              <a:t>	Another form of end </a:t>
            </a:r>
            <a:r>
              <a:rPr kumimoji="0" lang="en-US" altLang="en-US" sz="2800" b="0" i="0" u="none" strike="noStrike" kern="1200" cap="none" spc="0" normalizeH="0" baseline="0" noProof="0" dirty="0">
                <a:ln>
                  <a:noFill/>
                </a:ln>
                <a:solidFill>
                  <a:schemeClr val="tx1"/>
                </a:solidFill>
                <a:effectLst/>
                <a:uLnTx/>
                <a:uFillTx/>
                <a:latin typeface="Times New Roman" pitchFamily="18" charset="0"/>
                <a:cs typeface="Times New Roman" pitchFamily="18" charset="0"/>
              </a:rPr>
              <a:t>milling</a:t>
            </a:r>
            <a:r>
              <a:rPr kumimoji="0" lang="en-US" altLang="en-US" sz="2800" b="0" i="0" u="none" strike="noStrike" kern="1200" cap="none" spc="0" normalizeH="0" baseline="0" noProof="0" dirty="0">
                <a:ln>
                  <a:noFill/>
                </a:ln>
                <a:solidFill>
                  <a:schemeClr val="tx1"/>
                </a:solidFill>
                <a:effectLst/>
                <a:uLnTx/>
                <a:uFillTx/>
                <a:latin typeface="+mn-lt"/>
                <a:ea typeface="+mn-ea"/>
                <a:cs typeface="+mn-cs"/>
              </a:rPr>
              <a:t> used to mill shallow pockets into flat parts</a:t>
            </a:r>
          </a:p>
        </p:txBody>
      </p:sp>
      <p:pic>
        <p:nvPicPr>
          <p:cNvPr id="6" name="Picture 5" descr="w0362ace"/>
          <p:cNvPicPr>
            <a:picLocks noChangeAspect="1" noChangeArrowheads="1"/>
          </p:cNvPicPr>
          <p:nvPr/>
        </p:nvPicPr>
        <p:blipFill>
          <a:blip r:embed="rId2" cstate="print">
            <a:lum bright="22000"/>
            <a:grayscl/>
            <a:extLst>
              <a:ext uri="{28A0092B-C50C-407E-A947-70E740481C1C}">
                <a14:useLocalDpi xmlns:a14="http://schemas.microsoft.com/office/drawing/2010/main" val="0"/>
              </a:ext>
            </a:extLst>
          </a:blip>
          <a:srcRect/>
          <a:stretch>
            <a:fillRect/>
          </a:stretch>
        </p:blipFill>
        <p:spPr bwMode="auto">
          <a:xfrm>
            <a:off x="762000" y="1847850"/>
            <a:ext cx="4376738" cy="441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1"/>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8488" y="1836738"/>
            <a:ext cx="685800" cy="2444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7"/>
          <p:cNvSpPr/>
          <p:nvPr/>
        </p:nvSpPr>
        <p:spPr>
          <a:xfrm>
            <a:off x="2819400" y="533400"/>
            <a:ext cx="3555782" cy="769441"/>
          </a:xfrm>
          <a:prstGeom prst="rect">
            <a:avLst/>
          </a:prstGeom>
        </p:spPr>
        <p:txBody>
          <a:bodyPr wrap="none">
            <a:spAutoFit/>
          </a:bodyPr>
          <a:lstStyle/>
          <a:p>
            <a:r>
              <a:rPr lang="en-US" altLang="en-US" sz="4400" dirty="0">
                <a:solidFill>
                  <a:srgbClr val="FF0000"/>
                </a:solidFill>
                <a:latin typeface="Times New Roman" pitchFamily="18" charset="0"/>
                <a:cs typeface="Times New Roman" pitchFamily="18" charset="0"/>
              </a:rPr>
              <a:t>Pocket Milling</a:t>
            </a:r>
            <a:endParaRPr lang="en-US" sz="4400" dirty="0">
              <a:solidFill>
                <a:srgbClr val="FF0000"/>
              </a:solidFill>
              <a:latin typeface="Times New Roman" pitchFamily="18" charset="0"/>
              <a:cs typeface="Times New Roman" pitchFamily="18" charset="0"/>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1066800" y="304800"/>
            <a:ext cx="7467600" cy="1143000"/>
          </a:xfrm>
        </p:spPr>
        <p:txBody>
          <a:bodyPr>
            <a:normAutofit/>
          </a:bodyPr>
          <a:lstStyle/>
          <a:p>
            <a:pPr eaLnBrk="1" hangingPunct="1"/>
            <a:r>
              <a:rPr lang="en-US" altLang="en-US" sz="4400" dirty="0">
                <a:solidFill>
                  <a:srgbClr val="FF0000"/>
                </a:solidFill>
                <a:latin typeface="Times New Roman" pitchFamily="18" charset="0"/>
                <a:cs typeface="Times New Roman" pitchFamily="18" charset="0"/>
              </a:rPr>
              <a:t>Surface Contouring</a:t>
            </a:r>
          </a:p>
        </p:txBody>
      </p:sp>
      <p:sp>
        <p:nvSpPr>
          <p:cNvPr id="5" name="Rectangle 3"/>
          <p:cNvSpPr txBox="1">
            <a:spLocks noChangeArrowheads="1"/>
          </p:cNvSpPr>
          <p:nvPr/>
        </p:nvSpPr>
        <p:spPr>
          <a:xfrm>
            <a:off x="4719638" y="2046288"/>
            <a:ext cx="3592512" cy="3259137"/>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90000"/>
              </a:lnSpc>
              <a:spcBef>
                <a:spcPct val="20000"/>
              </a:spcBef>
              <a:spcAft>
                <a:spcPts val="0"/>
              </a:spcAft>
              <a:buClrTx/>
              <a:buSzTx/>
              <a:buFont typeface="Wingdings" panose="05000000000000000000" pitchFamily="2" charset="2"/>
              <a:buNone/>
              <a:tabLst/>
              <a:defRPr/>
            </a:pPr>
            <a:r>
              <a:rPr kumimoji="0" lang="en-US" altLang="en-US" sz="2800" b="0" i="0" u="none" strike="noStrike" kern="1200" cap="none" spc="0" normalizeH="0" baseline="0" noProof="0" dirty="0">
                <a:ln>
                  <a:noFill/>
                </a:ln>
                <a:solidFill>
                  <a:schemeClr val="tx1"/>
                </a:solidFill>
                <a:effectLst/>
                <a:uLnTx/>
                <a:uFillTx/>
                <a:latin typeface="Times New Roman" pitchFamily="18" charset="0"/>
                <a:cs typeface="Times New Roman" pitchFamily="18" charset="0"/>
              </a:rPr>
              <a:t>	Ball ‑ nose cutter is fed back and forth across the work along a curvilinear path at close intervals to create a three </a:t>
            </a:r>
            <a:r>
              <a:rPr kumimoji="0" lang="en-US" altLang="en-US" sz="2800" b="0" i="0" u="none" strike="noStrike" kern="1200" cap="none" spc="0" normalizeH="0" baseline="0" noProof="0">
                <a:ln>
                  <a:noFill/>
                </a:ln>
                <a:solidFill>
                  <a:schemeClr val="tx1"/>
                </a:solidFill>
                <a:effectLst/>
                <a:uLnTx/>
                <a:uFillTx/>
                <a:latin typeface="Times New Roman" pitchFamily="18" charset="0"/>
                <a:cs typeface="Times New Roman" pitchFamily="18" charset="0"/>
              </a:rPr>
              <a:t>dimensional surface.</a:t>
            </a:r>
            <a:endParaRPr kumimoji="0" lang="en-US" altLang="en-US" sz="2400" b="0" i="0" u="none" strike="noStrike" kern="1200" cap="none" spc="0" normalizeH="0" baseline="0" noProof="0" dirty="0">
              <a:ln>
                <a:noFill/>
              </a:ln>
              <a:solidFill>
                <a:schemeClr val="tx1"/>
              </a:solidFill>
              <a:effectLst/>
              <a:uLnTx/>
              <a:uFillTx/>
              <a:latin typeface="Times New Roman" pitchFamily="18" charset="0"/>
              <a:cs typeface="Times New Roman" pitchFamily="18" charset="0"/>
            </a:endParaRPr>
          </a:p>
        </p:txBody>
      </p:sp>
      <p:pic>
        <p:nvPicPr>
          <p:cNvPr id="6" name="Picture 5" descr="w0362acf"/>
          <p:cNvPicPr>
            <a:picLocks noChangeAspect="1" noChangeArrowheads="1"/>
          </p:cNvPicPr>
          <p:nvPr/>
        </p:nvPicPr>
        <p:blipFill>
          <a:blip r:embed="rId3" cstate="print">
            <a:lum bright="22000"/>
            <a:grayscl/>
            <a:extLst>
              <a:ext uri="{28A0092B-C50C-407E-A947-70E740481C1C}">
                <a14:useLocalDpi xmlns:a14="http://schemas.microsoft.com/office/drawing/2010/main" val="0"/>
              </a:ext>
            </a:extLst>
          </a:blip>
          <a:srcRect/>
          <a:stretch>
            <a:fillRect/>
          </a:stretch>
        </p:blipFill>
        <p:spPr bwMode="auto">
          <a:xfrm>
            <a:off x="838200" y="1795463"/>
            <a:ext cx="3657600" cy="449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1"/>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8488" y="1787525"/>
            <a:ext cx="703262" cy="2246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0" name="Rectangle 4"/>
          <p:cNvSpPr>
            <a:spLocks noChangeArrowheads="1"/>
          </p:cNvSpPr>
          <p:nvPr/>
        </p:nvSpPr>
        <p:spPr bwMode="auto">
          <a:xfrm>
            <a:off x="6477000" y="1782763"/>
            <a:ext cx="1912938" cy="1200150"/>
          </a:xfrm>
          <a:prstGeom prst="rect">
            <a:avLst/>
          </a:prstGeom>
          <a:noFill/>
          <a:ln w="9525">
            <a:solidFill>
              <a:schemeClr val="tx1"/>
            </a:solidFill>
            <a:miter lim="800000"/>
            <a:headEnd/>
            <a:tailEnd/>
          </a:ln>
          <a:effectLst/>
        </p:spPr>
        <p:txBody>
          <a:bodyPr anchor="ctr">
            <a:spAutoFit/>
          </a:bodyPr>
          <a:lstStyle/>
          <a:p>
            <a:r>
              <a:rPr lang="en-US" b="1">
                <a:cs typeface="Times New Roman" pitchFamily="18" charset="0"/>
              </a:rPr>
              <a:t>TABLE 1 Parameters and formulae of the milling process</a:t>
            </a:r>
            <a:endParaRPr lang="en-US" b="1"/>
          </a:p>
        </p:txBody>
      </p:sp>
      <p:graphicFrame>
        <p:nvGraphicFramePr>
          <p:cNvPr id="24705" name="Group 129"/>
          <p:cNvGraphicFramePr>
            <a:graphicFrameLocks noGrp="1"/>
          </p:cNvGraphicFramePr>
          <p:nvPr/>
        </p:nvGraphicFramePr>
        <p:xfrm>
          <a:off x="381000" y="381000"/>
          <a:ext cx="6045517" cy="6126480"/>
        </p:xfrm>
        <a:graphic>
          <a:graphicData uri="http://schemas.openxmlformats.org/drawingml/2006/table">
            <a:tbl>
              <a:tblPr/>
              <a:tblGrid>
                <a:gridCol w="939800">
                  <a:extLst>
                    <a:ext uri="{9D8B030D-6E8A-4147-A177-3AD203B41FA5}">
                      <a16:colId xmlns:a16="http://schemas.microsoft.com/office/drawing/2014/main" val="20000"/>
                    </a:ext>
                  </a:extLst>
                </a:gridCol>
                <a:gridCol w="208280">
                  <a:extLst>
                    <a:ext uri="{9D8B030D-6E8A-4147-A177-3AD203B41FA5}">
                      <a16:colId xmlns:a16="http://schemas.microsoft.com/office/drawing/2014/main" val="20001"/>
                    </a:ext>
                  </a:extLst>
                </a:gridCol>
                <a:gridCol w="4897437">
                  <a:extLst>
                    <a:ext uri="{9D8B030D-6E8A-4147-A177-3AD203B41FA5}">
                      <a16:colId xmlns:a16="http://schemas.microsoft.com/office/drawing/2014/main" val="20002"/>
                    </a:ext>
                  </a:extLst>
                </a:gridCol>
              </a:tblGrid>
              <a:tr h="495300">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400" b="1" i="1" u="none" strike="noStrike" cap="none" normalizeH="0" baseline="0" dirty="0">
                        <a:ln>
                          <a:noFill/>
                        </a:ln>
                        <a:solidFill>
                          <a:schemeClr val="tx1"/>
                        </a:solidFill>
                        <a:effectLst/>
                        <a:latin typeface="Times New Roman" pitchFamily="18" charset="0"/>
                        <a:cs typeface="Simplified Arabic" pitchFamily="2" charset="-78"/>
                      </a:endParaRPr>
                    </a:p>
                    <a:p>
                      <a:pPr marL="0" marR="0" lvl="0" indent="0" algn="l" defTabSz="914400" rtl="1" eaLnBrk="0" fontAlgn="base" latinLnBrk="0" hangingPunct="0">
                        <a:lnSpc>
                          <a:spcPct val="100000"/>
                        </a:lnSpc>
                        <a:spcBef>
                          <a:spcPct val="0"/>
                        </a:spcBef>
                        <a:spcAft>
                          <a:spcPct val="0"/>
                        </a:spcAft>
                        <a:buClrTx/>
                        <a:buSzTx/>
                        <a:buFontTx/>
                        <a:buNone/>
                        <a:tabLst/>
                      </a:pPr>
                      <a:r>
                        <a:rPr kumimoji="0" lang="en-US" sz="1400" b="1" i="1" u="none" strike="noStrike" cap="none" normalizeH="0" baseline="0" dirty="0">
                          <a:ln>
                            <a:noFill/>
                          </a:ln>
                          <a:solidFill>
                            <a:schemeClr val="tx1"/>
                          </a:solidFill>
                          <a:effectLst/>
                          <a:latin typeface="Times New Roman" pitchFamily="18" charset="0"/>
                          <a:cs typeface="Simplified Arabic" pitchFamily="2" charset="-78"/>
                        </a:rPr>
                        <a:t>N</a:t>
                      </a:r>
                      <a:endParaRPr kumimoji="0" lang="ar-SA" sz="1400" b="1" i="0" u="none" strike="noStrike" cap="none" normalizeH="0" baseline="0" dirty="0">
                        <a:ln>
                          <a:noFill/>
                        </a:ln>
                        <a:solidFill>
                          <a:schemeClr val="tx1"/>
                        </a:solidFill>
                        <a:effectLst/>
                        <a:latin typeface="Times New Roman" pitchFamily="18" charset="0"/>
                        <a:cs typeface="Simplified Arabic" pitchFamily="2" charset="-78"/>
                      </a:endParaRPr>
                    </a:p>
                  </a:txBody>
                  <a:tcPr horzOverflow="overflow">
                    <a:lnL cap="flat">
                      <a:noFill/>
                    </a:lnL>
                    <a:lnR>
                      <a:noFill/>
                    </a:lnR>
                    <a:lnT cap="fla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a:ln>
                            <a:noFill/>
                          </a:ln>
                          <a:solidFill>
                            <a:schemeClr val="tx1"/>
                          </a:solidFill>
                          <a:effectLst/>
                          <a:latin typeface="Times New Roman" pitchFamily="18" charset="0"/>
                          <a:cs typeface="Times New Roman" pitchFamily="18" charset="0"/>
                        </a:rPr>
                        <a:t>=</a:t>
                      </a:r>
                      <a:endParaRPr kumimoji="0" lang="en-US" sz="1400" b="1" i="0" u="none" strike="noStrike" cap="none" normalizeH="0" baseline="0">
                        <a:ln>
                          <a:noFill/>
                        </a:ln>
                        <a:solidFill>
                          <a:schemeClr val="tx1"/>
                        </a:solidFill>
                        <a:effectLst/>
                        <a:latin typeface="Arial" charset="0"/>
                        <a:cs typeface="Arial" charset="0"/>
                      </a:endParaRPr>
                    </a:p>
                  </a:txBody>
                  <a:tcPr anchor="ctr" horzOverflow="overflow">
                    <a:lnL>
                      <a:noFill/>
                    </a:lnL>
                    <a:lnR>
                      <a:noFill/>
                    </a:lnR>
                    <a:lnT cap="fla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a:ln>
                            <a:noFill/>
                          </a:ln>
                          <a:solidFill>
                            <a:schemeClr val="tx1"/>
                          </a:solidFill>
                          <a:effectLst/>
                          <a:latin typeface="Times New Roman" pitchFamily="18" charset="0"/>
                          <a:cs typeface="Times New Roman" pitchFamily="18" charset="0"/>
                        </a:rPr>
                        <a:t>Rotational speed of the milling cutter, rpm</a:t>
                      </a:r>
                      <a:endParaRPr kumimoji="0" lang="en-US" sz="1400" b="1" i="0" u="none" strike="noStrike" cap="none" normalizeH="0" baseline="0">
                        <a:ln>
                          <a:noFill/>
                        </a:ln>
                        <a:solidFill>
                          <a:schemeClr val="tx1"/>
                        </a:solidFill>
                        <a:effectLst/>
                        <a:latin typeface="Arial" charset="0"/>
                        <a:cs typeface="Arial" charset="0"/>
                      </a:endParaRPr>
                    </a:p>
                  </a:txBody>
                  <a:tcPr anchor="ct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274638">
                <a:tc>
                  <a:txBody>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400" b="1" i="1" u="none" strike="noStrike" cap="none" normalizeH="0" baseline="0">
                          <a:ln>
                            <a:noFill/>
                          </a:ln>
                          <a:solidFill>
                            <a:schemeClr val="tx1"/>
                          </a:solidFill>
                          <a:effectLst/>
                          <a:latin typeface="Times New Roman" pitchFamily="18" charset="0"/>
                          <a:cs typeface="Times New Roman" pitchFamily="18" charset="0"/>
                        </a:rPr>
                        <a:t>f</a:t>
                      </a:r>
                      <a:endParaRPr kumimoji="0" lang="en-US" sz="1400" b="1" i="0" u="none" strike="noStrike" cap="none" normalizeH="0" baseline="0">
                        <a:ln>
                          <a:noFill/>
                        </a:ln>
                        <a:solidFill>
                          <a:schemeClr val="tx1"/>
                        </a:solidFill>
                        <a:effectLst/>
                        <a:latin typeface="Arial" charset="0"/>
                        <a:cs typeface="Arial" charset="0"/>
                      </a:endParaRPr>
                    </a:p>
                  </a:txBody>
                  <a:tcPr horzOverflow="overflow">
                    <a:lnL cap="flat">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a:ln>
                            <a:noFill/>
                          </a:ln>
                          <a:solidFill>
                            <a:schemeClr val="tx1"/>
                          </a:solidFill>
                          <a:effectLst/>
                          <a:latin typeface="Times New Roman" pitchFamily="18" charset="0"/>
                          <a:cs typeface="Times New Roman" pitchFamily="18" charset="0"/>
                        </a:rPr>
                        <a:t>=</a:t>
                      </a:r>
                      <a:endParaRPr kumimoji="0" lang="en-US" sz="1400" b="1" i="0" u="none" strike="noStrike" cap="none" normalizeH="0" baseline="0">
                        <a:ln>
                          <a:noFill/>
                        </a:ln>
                        <a:solidFill>
                          <a:schemeClr val="tx1"/>
                        </a:solidFill>
                        <a:effectLst/>
                        <a:latin typeface="Arial" charset="0"/>
                        <a:cs typeface="Arial" charset="0"/>
                      </a:endParaRPr>
                    </a:p>
                  </a:txBody>
                  <a:tcPr anchor="ctr"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a:ln>
                            <a:noFill/>
                          </a:ln>
                          <a:solidFill>
                            <a:schemeClr val="tx1"/>
                          </a:solidFill>
                          <a:effectLst/>
                          <a:latin typeface="Times New Roman" pitchFamily="18" charset="0"/>
                          <a:cs typeface="Times New Roman" pitchFamily="18" charset="0"/>
                        </a:rPr>
                        <a:t>Feed, mm/tooth or in./tooth</a:t>
                      </a:r>
                      <a:endParaRPr kumimoji="0" lang="en-US" sz="1400" b="1" i="0" u="none" strike="noStrike" cap="none" normalizeH="0" baseline="0">
                        <a:ln>
                          <a:noFill/>
                        </a:ln>
                        <a:solidFill>
                          <a:schemeClr val="tx1"/>
                        </a:solidFill>
                        <a:effectLst/>
                        <a:latin typeface="Arial" charset="0"/>
                        <a:cs typeface="Arial" charset="0"/>
                      </a:endParaRPr>
                    </a:p>
                  </a:txBody>
                  <a:tcPr anchor="ctr"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1"/>
                  </a:ext>
                </a:extLst>
              </a:tr>
              <a:tr h="274638">
                <a:tc>
                  <a:txBody>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400" b="1" i="1" u="none" strike="noStrike" cap="none" normalizeH="0" baseline="0" dirty="0">
                          <a:ln>
                            <a:noFill/>
                          </a:ln>
                          <a:solidFill>
                            <a:schemeClr val="tx1"/>
                          </a:solidFill>
                          <a:effectLst/>
                          <a:latin typeface="Times New Roman" pitchFamily="18" charset="0"/>
                          <a:cs typeface="Times New Roman" pitchFamily="18" charset="0"/>
                        </a:rPr>
                        <a:t>D</a:t>
                      </a:r>
                      <a:endParaRPr kumimoji="0" lang="en-US" sz="1400" b="1" i="0" u="none" strike="noStrike" cap="none" normalizeH="0" baseline="0" dirty="0">
                        <a:ln>
                          <a:noFill/>
                        </a:ln>
                        <a:solidFill>
                          <a:schemeClr val="tx1"/>
                        </a:solidFill>
                        <a:effectLst/>
                        <a:latin typeface="Arial" charset="0"/>
                        <a:cs typeface="Arial" charset="0"/>
                      </a:endParaRPr>
                    </a:p>
                  </a:txBody>
                  <a:tcPr horzOverflow="overflow">
                    <a:lnL cap="flat">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a:ln>
                            <a:noFill/>
                          </a:ln>
                          <a:solidFill>
                            <a:schemeClr val="tx1"/>
                          </a:solidFill>
                          <a:effectLst/>
                          <a:latin typeface="Times New Roman" pitchFamily="18" charset="0"/>
                          <a:cs typeface="Times New Roman" pitchFamily="18" charset="0"/>
                        </a:rPr>
                        <a:t>=</a:t>
                      </a:r>
                      <a:endParaRPr kumimoji="0" lang="en-US" sz="1400" b="1" i="0" u="none" strike="noStrike" cap="none" normalizeH="0" baseline="0">
                        <a:ln>
                          <a:noFill/>
                        </a:ln>
                        <a:solidFill>
                          <a:schemeClr val="tx1"/>
                        </a:solidFill>
                        <a:effectLst/>
                        <a:latin typeface="Arial" charset="0"/>
                        <a:cs typeface="Arial" charset="0"/>
                      </a:endParaRPr>
                    </a:p>
                  </a:txBody>
                  <a:tcPr anchor="ctr"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a:ln>
                            <a:noFill/>
                          </a:ln>
                          <a:solidFill>
                            <a:schemeClr val="tx1"/>
                          </a:solidFill>
                          <a:effectLst/>
                          <a:latin typeface="Times New Roman" pitchFamily="18" charset="0"/>
                          <a:cs typeface="Times New Roman" pitchFamily="18" charset="0"/>
                        </a:rPr>
                        <a:t>Cutter diameter, mm or in.</a:t>
                      </a:r>
                      <a:endParaRPr kumimoji="0" lang="en-US" sz="1400" b="1" i="0" u="none" strike="noStrike" cap="none" normalizeH="0" baseline="0">
                        <a:ln>
                          <a:noFill/>
                        </a:ln>
                        <a:solidFill>
                          <a:schemeClr val="tx1"/>
                        </a:solidFill>
                        <a:effectLst/>
                        <a:latin typeface="Arial" charset="0"/>
                        <a:cs typeface="Arial" charset="0"/>
                      </a:endParaRPr>
                    </a:p>
                  </a:txBody>
                  <a:tcPr anchor="ctr"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2"/>
                  </a:ext>
                </a:extLst>
              </a:tr>
              <a:tr h="274638">
                <a:tc>
                  <a:txBody>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400" b="1" i="1" u="none" strike="noStrike" cap="none" normalizeH="0" baseline="0">
                          <a:ln>
                            <a:noFill/>
                          </a:ln>
                          <a:solidFill>
                            <a:schemeClr val="tx1"/>
                          </a:solidFill>
                          <a:effectLst/>
                          <a:latin typeface="Times New Roman" pitchFamily="18" charset="0"/>
                          <a:cs typeface="Times New Roman" pitchFamily="18" charset="0"/>
                        </a:rPr>
                        <a:t>n</a:t>
                      </a:r>
                      <a:endParaRPr kumimoji="0" lang="en-US" sz="1400" b="1" i="0" u="none" strike="noStrike" cap="none" normalizeH="0" baseline="0">
                        <a:ln>
                          <a:noFill/>
                        </a:ln>
                        <a:solidFill>
                          <a:schemeClr val="tx1"/>
                        </a:solidFill>
                        <a:effectLst/>
                        <a:latin typeface="Arial" charset="0"/>
                        <a:cs typeface="Arial" charset="0"/>
                      </a:endParaRPr>
                    </a:p>
                  </a:txBody>
                  <a:tcPr horzOverflow="overflow">
                    <a:lnL cap="flat">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a:ln>
                            <a:noFill/>
                          </a:ln>
                          <a:solidFill>
                            <a:schemeClr val="tx1"/>
                          </a:solidFill>
                          <a:effectLst/>
                          <a:latin typeface="Times New Roman" pitchFamily="18" charset="0"/>
                          <a:cs typeface="Times New Roman" pitchFamily="18" charset="0"/>
                        </a:rPr>
                        <a:t>=</a:t>
                      </a:r>
                      <a:endParaRPr kumimoji="0" lang="en-US" sz="1400" b="1" i="0" u="none" strike="noStrike" cap="none" normalizeH="0" baseline="0">
                        <a:ln>
                          <a:noFill/>
                        </a:ln>
                        <a:solidFill>
                          <a:schemeClr val="tx1"/>
                        </a:solidFill>
                        <a:effectLst/>
                        <a:latin typeface="Arial" charset="0"/>
                        <a:cs typeface="Arial" charset="0"/>
                      </a:endParaRPr>
                    </a:p>
                  </a:txBody>
                  <a:tcPr anchor="ctr"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a:ln>
                            <a:noFill/>
                          </a:ln>
                          <a:solidFill>
                            <a:schemeClr val="tx1"/>
                          </a:solidFill>
                          <a:effectLst/>
                          <a:latin typeface="Times New Roman" pitchFamily="18" charset="0"/>
                          <a:cs typeface="Times New Roman" pitchFamily="18" charset="0"/>
                        </a:rPr>
                        <a:t>Number of teeth on cutter</a:t>
                      </a:r>
                      <a:endParaRPr kumimoji="0" lang="en-US" sz="1400" b="1" i="0" u="none" strike="noStrike" cap="none" normalizeH="0" baseline="0">
                        <a:ln>
                          <a:noFill/>
                        </a:ln>
                        <a:solidFill>
                          <a:schemeClr val="tx1"/>
                        </a:solidFill>
                        <a:effectLst/>
                        <a:latin typeface="Arial" charset="0"/>
                        <a:cs typeface="Arial" charset="0"/>
                      </a:endParaRPr>
                    </a:p>
                  </a:txBody>
                  <a:tcPr anchor="ctr"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3"/>
                  </a:ext>
                </a:extLst>
              </a:tr>
              <a:tr h="479425">
                <a:tc>
                  <a:txBody>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400" b="1" i="1" u="none" strike="noStrike" cap="none" normalizeH="0" baseline="0">
                          <a:ln>
                            <a:noFill/>
                          </a:ln>
                          <a:solidFill>
                            <a:schemeClr val="tx1"/>
                          </a:solidFill>
                          <a:effectLst/>
                          <a:latin typeface="Times New Roman" pitchFamily="18" charset="0"/>
                          <a:cs typeface="Times New Roman" pitchFamily="18" charset="0"/>
                        </a:rPr>
                        <a:t>v</a:t>
                      </a:r>
                      <a:endParaRPr kumimoji="0" lang="en-US" sz="1400" b="1" i="0" u="none" strike="noStrike" cap="none" normalizeH="0" baseline="0">
                        <a:ln>
                          <a:noFill/>
                        </a:ln>
                        <a:solidFill>
                          <a:schemeClr val="tx1"/>
                        </a:solidFill>
                        <a:effectLst/>
                        <a:latin typeface="Arial" charset="0"/>
                        <a:cs typeface="Arial" charset="0"/>
                      </a:endParaRPr>
                    </a:p>
                  </a:txBody>
                  <a:tcPr horzOverflow="overflow">
                    <a:lnL cap="flat">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a:ln>
                            <a:noFill/>
                          </a:ln>
                          <a:solidFill>
                            <a:schemeClr val="tx1"/>
                          </a:solidFill>
                          <a:effectLst/>
                          <a:latin typeface="Times New Roman" pitchFamily="18" charset="0"/>
                          <a:cs typeface="Times New Roman" pitchFamily="18" charset="0"/>
                        </a:rPr>
                        <a:t>=</a:t>
                      </a:r>
                      <a:endParaRPr kumimoji="0" lang="en-US" sz="1400" b="1" i="0" u="none" strike="noStrike" cap="none" normalizeH="0" baseline="0">
                        <a:ln>
                          <a:noFill/>
                        </a:ln>
                        <a:solidFill>
                          <a:schemeClr val="tx1"/>
                        </a:solidFill>
                        <a:effectLst/>
                        <a:latin typeface="Arial" charset="0"/>
                        <a:cs typeface="Arial" charset="0"/>
                      </a:endParaRPr>
                    </a:p>
                  </a:txBody>
                  <a:tcPr anchor="ctr"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a:ln>
                            <a:noFill/>
                          </a:ln>
                          <a:solidFill>
                            <a:schemeClr val="tx1"/>
                          </a:solidFill>
                          <a:effectLst/>
                          <a:latin typeface="Times New Roman" pitchFamily="18" charset="0"/>
                          <a:cs typeface="Times New Roman" pitchFamily="18" charset="0"/>
                        </a:rPr>
                        <a:t>Linear speed of the workpiece or feed rate, mm/min or in./min</a:t>
                      </a:r>
                      <a:endParaRPr kumimoji="0" lang="en-US" sz="1400" b="1" i="0" u="none" strike="noStrike" cap="none" normalizeH="0" baseline="0">
                        <a:ln>
                          <a:noFill/>
                        </a:ln>
                        <a:solidFill>
                          <a:schemeClr val="tx1"/>
                        </a:solidFill>
                        <a:effectLst/>
                        <a:latin typeface="Arial" charset="0"/>
                        <a:cs typeface="Arial" charset="0"/>
                      </a:endParaRPr>
                    </a:p>
                  </a:txBody>
                  <a:tcPr anchor="ctr"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4"/>
                  </a:ext>
                </a:extLst>
              </a:tr>
              <a:tr h="274638">
                <a:tc>
                  <a:txBody>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400" b="1" i="1" u="none" strike="noStrike" cap="none" normalizeH="0" baseline="0">
                          <a:ln>
                            <a:noFill/>
                          </a:ln>
                          <a:solidFill>
                            <a:schemeClr val="tx1"/>
                          </a:solidFill>
                          <a:effectLst/>
                          <a:latin typeface="Times New Roman" pitchFamily="18" charset="0"/>
                          <a:cs typeface="Times New Roman" pitchFamily="18" charset="0"/>
                        </a:rPr>
                        <a:t>V</a:t>
                      </a:r>
                      <a:endParaRPr kumimoji="0" lang="en-US" sz="1400" b="1" i="0" u="none" strike="noStrike" cap="none" normalizeH="0" baseline="0">
                        <a:ln>
                          <a:noFill/>
                        </a:ln>
                        <a:solidFill>
                          <a:schemeClr val="tx1"/>
                        </a:solidFill>
                        <a:effectLst/>
                        <a:latin typeface="Arial" charset="0"/>
                        <a:cs typeface="Arial" charset="0"/>
                      </a:endParaRPr>
                    </a:p>
                  </a:txBody>
                  <a:tcPr horzOverflow="overflow">
                    <a:lnL cap="flat">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a:ln>
                            <a:noFill/>
                          </a:ln>
                          <a:solidFill>
                            <a:schemeClr val="tx1"/>
                          </a:solidFill>
                          <a:effectLst/>
                          <a:latin typeface="Times New Roman" pitchFamily="18" charset="0"/>
                          <a:cs typeface="Times New Roman" pitchFamily="18" charset="0"/>
                        </a:rPr>
                        <a:t>=</a:t>
                      </a:r>
                      <a:endParaRPr kumimoji="0" lang="en-US" sz="1400" b="1" i="0" u="none" strike="noStrike" cap="none" normalizeH="0" baseline="0">
                        <a:ln>
                          <a:noFill/>
                        </a:ln>
                        <a:solidFill>
                          <a:schemeClr val="tx1"/>
                        </a:solidFill>
                        <a:effectLst/>
                        <a:latin typeface="Arial" charset="0"/>
                        <a:cs typeface="Arial" charset="0"/>
                      </a:endParaRPr>
                    </a:p>
                  </a:txBody>
                  <a:tcPr anchor="ctr"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a:ln>
                            <a:noFill/>
                          </a:ln>
                          <a:solidFill>
                            <a:schemeClr val="tx1"/>
                          </a:solidFill>
                          <a:effectLst/>
                          <a:latin typeface="Times New Roman" pitchFamily="18" charset="0"/>
                          <a:cs typeface="Times New Roman" pitchFamily="18" charset="0"/>
                        </a:rPr>
                        <a:t>Surface speed of cutter, m/min or ft/min</a:t>
                      </a:r>
                      <a:endParaRPr kumimoji="0" lang="en-US" sz="1400" b="1" i="0" u="none" strike="noStrike" cap="none" normalizeH="0" baseline="0">
                        <a:ln>
                          <a:noFill/>
                        </a:ln>
                        <a:solidFill>
                          <a:schemeClr val="tx1"/>
                        </a:solidFill>
                        <a:effectLst/>
                        <a:latin typeface="Arial" charset="0"/>
                        <a:cs typeface="Arial" charset="0"/>
                      </a:endParaRPr>
                    </a:p>
                  </a:txBody>
                  <a:tcPr anchor="ctr"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5"/>
                  </a:ext>
                </a:extLst>
              </a:tr>
              <a:tr h="27463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400" b="1" i="0" u="none" strike="noStrike" cap="none" normalizeH="0" baseline="0">
                        <a:ln>
                          <a:noFill/>
                        </a:ln>
                        <a:solidFill>
                          <a:schemeClr val="tx1"/>
                        </a:solidFill>
                        <a:effectLst/>
                        <a:latin typeface="Arial" charset="0"/>
                        <a:cs typeface="Arial" charset="0"/>
                      </a:endParaRPr>
                    </a:p>
                  </a:txBody>
                  <a:tcPr horzOverflow="overflow">
                    <a:lnL cap="flat">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400" b="1" i="0" u="none" strike="noStrike" cap="none" normalizeH="0" baseline="0">
                        <a:ln>
                          <a:noFill/>
                        </a:ln>
                        <a:solidFill>
                          <a:schemeClr val="tx1"/>
                        </a:solidFill>
                        <a:effectLst/>
                        <a:latin typeface="Arial" charset="0"/>
                        <a:cs typeface="Arial" charset="0"/>
                      </a:endParaRPr>
                    </a:p>
                  </a:txBody>
                  <a:tcPr anchor="ctr"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a:ln>
                            <a:noFill/>
                          </a:ln>
                          <a:solidFill>
                            <a:schemeClr val="tx1"/>
                          </a:solidFill>
                          <a:effectLst/>
                          <a:latin typeface="Times New Roman" pitchFamily="18" charset="0"/>
                          <a:cs typeface="Times New Roman" pitchFamily="18" charset="0"/>
                        </a:rPr>
                        <a:t>=</a:t>
                      </a:r>
                      <a:r>
                        <a:rPr kumimoji="0" lang="en-US" sz="1400" b="1" i="1" u="none" strike="noStrike" cap="none" normalizeH="0" baseline="0">
                          <a:ln>
                            <a:noFill/>
                          </a:ln>
                          <a:solidFill>
                            <a:schemeClr val="tx1"/>
                          </a:solidFill>
                          <a:effectLst/>
                          <a:latin typeface="Times New Roman" pitchFamily="18" charset="0"/>
                          <a:cs typeface="Times New Roman" pitchFamily="18" charset="0"/>
                        </a:rPr>
                        <a:t>D N</a:t>
                      </a:r>
                      <a:endParaRPr kumimoji="0" lang="en-US" sz="1400" b="1" i="0" u="none" strike="noStrike" cap="none" normalizeH="0" baseline="0">
                        <a:ln>
                          <a:noFill/>
                        </a:ln>
                        <a:solidFill>
                          <a:schemeClr val="tx1"/>
                        </a:solidFill>
                        <a:effectLst/>
                        <a:latin typeface="Arial" charset="0"/>
                        <a:cs typeface="Arial" charset="0"/>
                      </a:endParaRPr>
                    </a:p>
                  </a:txBody>
                  <a:tcPr anchor="ctr"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6"/>
                  </a:ext>
                </a:extLst>
              </a:tr>
              <a:tr h="274638">
                <a:tc>
                  <a:txBody>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400" b="1" i="1" u="none" strike="noStrike" cap="none" normalizeH="0" baseline="0">
                          <a:ln>
                            <a:noFill/>
                          </a:ln>
                          <a:solidFill>
                            <a:schemeClr val="tx1"/>
                          </a:solidFill>
                          <a:effectLst/>
                          <a:latin typeface="Times New Roman" pitchFamily="18" charset="0"/>
                          <a:cs typeface="Times New Roman" pitchFamily="18" charset="0"/>
                        </a:rPr>
                        <a:t>f</a:t>
                      </a:r>
                      <a:endParaRPr kumimoji="0" lang="en-US" sz="1400" b="1" i="0" u="none" strike="noStrike" cap="none" normalizeH="0" baseline="0">
                        <a:ln>
                          <a:noFill/>
                        </a:ln>
                        <a:solidFill>
                          <a:schemeClr val="tx1"/>
                        </a:solidFill>
                        <a:effectLst/>
                        <a:latin typeface="Arial" charset="0"/>
                        <a:cs typeface="Arial" charset="0"/>
                      </a:endParaRPr>
                    </a:p>
                  </a:txBody>
                  <a:tcPr horzOverflow="overflow">
                    <a:lnL cap="flat">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a:ln>
                            <a:noFill/>
                          </a:ln>
                          <a:solidFill>
                            <a:schemeClr val="tx1"/>
                          </a:solidFill>
                          <a:effectLst/>
                          <a:latin typeface="Times New Roman" pitchFamily="18" charset="0"/>
                          <a:cs typeface="Times New Roman" pitchFamily="18" charset="0"/>
                        </a:rPr>
                        <a:t>=</a:t>
                      </a:r>
                      <a:endParaRPr kumimoji="0" lang="en-US" sz="1400" b="1" i="0" u="none" strike="noStrike" cap="none" normalizeH="0" baseline="0">
                        <a:ln>
                          <a:noFill/>
                        </a:ln>
                        <a:solidFill>
                          <a:schemeClr val="tx1"/>
                        </a:solidFill>
                        <a:effectLst/>
                        <a:latin typeface="Arial" charset="0"/>
                        <a:cs typeface="Arial" charset="0"/>
                      </a:endParaRPr>
                    </a:p>
                  </a:txBody>
                  <a:tcPr anchor="ctr"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a:ln>
                            <a:noFill/>
                          </a:ln>
                          <a:solidFill>
                            <a:schemeClr val="tx1"/>
                          </a:solidFill>
                          <a:effectLst/>
                          <a:latin typeface="Times New Roman" pitchFamily="18" charset="0"/>
                          <a:cs typeface="Times New Roman" pitchFamily="18" charset="0"/>
                        </a:rPr>
                        <a:t>Feed per tooth, mm/tooth or in/tooth</a:t>
                      </a:r>
                      <a:endParaRPr kumimoji="0" lang="en-US" sz="1400" b="1" i="0" u="none" strike="noStrike" cap="none" normalizeH="0" baseline="0">
                        <a:ln>
                          <a:noFill/>
                        </a:ln>
                        <a:solidFill>
                          <a:schemeClr val="tx1"/>
                        </a:solidFill>
                        <a:effectLst/>
                        <a:latin typeface="Arial" charset="0"/>
                        <a:cs typeface="Arial" charset="0"/>
                      </a:endParaRPr>
                    </a:p>
                  </a:txBody>
                  <a:tcPr anchor="ctr"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7"/>
                  </a:ext>
                </a:extLst>
              </a:tr>
              <a:tr h="27463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400" b="1" i="0" u="none" strike="noStrike" cap="none" normalizeH="0" baseline="0">
                        <a:ln>
                          <a:noFill/>
                        </a:ln>
                        <a:solidFill>
                          <a:schemeClr val="tx1"/>
                        </a:solidFill>
                        <a:effectLst/>
                        <a:latin typeface="Arial" charset="0"/>
                        <a:cs typeface="Arial" charset="0"/>
                      </a:endParaRPr>
                    </a:p>
                  </a:txBody>
                  <a:tcPr horzOverflow="overflow">
                    <a:lnL cap="flat">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400" b="1" i="0" u="none" strike="noStrike" cap="none" normalizeH="0" baseline="0">
                        <a:ln>
                          <a:noFill/>
                        </a:ln>
                        <a:solidFill>
                          <a:schemeClr val="tx1"/>
                        </a:solidFill>
                        <a:effectLst/>
                        <a:latin typeface="Arial" charset="0"/>
                        <a:cs typeface="Arial" charset="0"/>
                      </a:endParaRPr>
                    </a:p>
                  </a:txBody>
                  <a:tcPr anchor="ctr"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a:ln>
                            <a:noFill/>
                          </a:ln>
                          <a:solidFill>
                            <a:schemeClr val="tx1"/>
                          </a:solidFill>
                          <a:effectLst/>
                          <a:latin typeface="Times New Roman" pitchFamily="18" charset="0"/>
                          <a:cs typeface="Times New Roman" pitchFamily="18" charset="0"/>
                        </a:rPr>
                        <a:t>=</a:t>
                      </a:r>
                      <a:r>
                        <a:rPr kumimoji="0" lang="en-US" sz="1400" b="1" i="1" u="none" strike="noStrike" cap="none" normalizeH="0" baseline="0">
                          <a:ln>
                            <a:noFill/>
                          </a:ln>
                          <a:solidFill>
                            <a:schemeClr val="tx1"/>
                          </a:solidFill>
                          <a:effectLst/>
                          <a:latin typeface="Times New Roman" pitchFamily="18" charset="0"/>
                          <a:cs typeface="Times New Roman" pitchFamily="18" charset="0"/>
                        </a:rPr>
                        <a:t>v /N n</a:t>
                      </a:r>
                      <a:endParaRPr kumimoji="0" lang="en-US" sz="1400" b="1" i="0" u="none" strike="noStrike" cap="none" normalizeH="0" baseline="0">
                        <a:ln>
                          <a:noFill/>
                        </a:ln>
                        <a:solidFill>
                          <a:schemeClr val="tx1"/>
                        </a:solidFill>
                        <a:effectLst/>
                        <a:latin typeface="Arial" charset="0"/>
                        <a:cs typeface="Arial" charset="0"/>
                      </a:endParaRPr>
                    </a:p>
                  </a:txBody>
                  <a:tcPr anchor="ctr"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8"/>
                  </a:ext>
                </a:extLst>
              </a:tr>
              <a:tr h="274638">
                <a:tc>
                  <a:txBody>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400" b="1" i="1" u="none" strike="noStrike" cap="none" normalizeH="0" baseline="0">
                          <a:ln>
                            <a:noFill/>
                          </a:ln>
                          <a:solidFill>
                            <a:schemeClr val="tx1"/>
                          </a:solidFill>
                          <a:effectLst/>
                          <a:latin typeface="Times New Roman" pitchFamily="18" charset="0"/>
                          <a:cs typeface="Times New Roman" pitchFamily="18" charset="0"/>
                        </a:rPr>
                        <a:t>l</a:t>
                      </a:r>
                      <a:endParaRPr kumimoji="0" lang="en-US" sz="1400" b="1" i="0" u="none" strike="noStrike" cap="none" normalizeH="0" baseline="0">
                        <a:ln>
                          <a:noFill/>
                        </a:ln>
                        <a:solidFill>
                          <a:schemeClr val="tx1"/>
                        </a:solidFill>
                        <a:effectLst/>
                        <a:latin typeface="Arial" charset="0"/>
                        <a:cs typeface="Arial" charset="0"/>
                      </a:endParaRPr>
                    </a:p>
                  </a:txBody>
                  <a:tcPr horzOverflow="overflow">
                    <a:lnL cap="flat">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a:ln>
                            <a:noFill/>
                          </a:ln>
                          <a:solidFill>
                            <a:schemeClr val="tx1"/>
                          </a:solidFill>
                          <a:effectLst/>
                          <a:latin typeface="Times New Roman" pitchFamily="18" charset="0"/>
                          <a:cs typeface="Times New Roman" pitchFamily="18" charset="0"/>
                        </a:rPr>
                        <a:t>=</a:t>
                      </a:r>
                      <a:endParaRPr kumimoji="0" lang="en-US" sz="1400" b="1" i="0" u="none" strike="noStrike" cap="none" normalizeH="0" baseline="0">
                        <a:ln>
                          <a:noFill/>
                        </a:ln>
                        <a:solidFill>
                          <a:schemeClr val="tx1"/>
                        </a:solidFill>
                        <a:effectLst/>
                        <a:latin typeface="Arial" charset="0"/>
                        <a:cs typeface="Arial" charset="0"/>
                      </a:endParaRPr>
                    </a:p>
                  </a:txBody>
                  <a:tcPr anchor="ctr"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a:ln>
                            <a:noFill/>
                          </a:ln>
                          <a:solidFill>
                            <a:schemeClr val="tx1"/>
                          </a:solidFill>
                          <a:effectLst/>
                          <a:latin typeface="Times New Roman" pitchFamily="18" charset="0"/>
                          <a:cs typeface="Times New Roman" pitchFamily="18" charset="0"/>
                        </a:rPr>
                        <a:t>Length of cut, mm or in.</a:t>
                      </a:r>
                      <a:endParaRPr kumimoji="0" lang="en-US" sz="1400" b="1" i="0" u="none" strike="noStrike" cap="none" normalizeH="0" baseline="0">
                        <a:ln>
                          <a:noFill/>
                        </a:ln>
                        <a:solidFill>
                          <a:schemeClr val="tx1"/>
                        </a:solidFill>
                        <a:effectLst/>
                        <a:latin typeface="Arial" charset="0"/>
                        <a:cs typeface="Arial" charset="0"/>
                      </a:endParaRPr>
                    </a:p>
                  </a:txBody>
                  <a:tcPr anchor="ctr"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9"/>
                  </a:ext>
                </a:extLst>
              </a:tr>
              <a:tr h="274638">
                <a:tc>
                  <a:txBody>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400" b="1" i="1" u="none" strike="noStrike" cap="none" normalizeH="0" baseline="0">
                          <a:ln>
                            <a:noFill/>
                          </a:ln>
                          <a:solidFill>
                            <a:schemeClr val="tx1"/>
                          </a:solidFill>
                          <a:effectLst/>
                          <a:latin typeface="Times New Roman" pitchFamily="18" charset="0"/>
                          <a:cs typeface="Times New Roman" pitchFamily="18" charset="0"/>
                        </a:rPr>
                        <a:t>t</a:t>
                      </a:r>
                      <a:endParaRPr kumimoji="0" lang="en-US" sz="1400" b="1" i="0" u="none" strike="noStrike" cap="none" normalizeH="0" baseline="0">
                        <a:ln>
                          <a:noFill/>
                        </a:ln>
                        <a:solidFill>
                          <a:schemeClr val="tx1"/>
                        </a:solidFill>
                        <a:effectLst/>
                        <a:latin typeface="Arial" charset="0"/>
                        <a:cs typeface="Arial" charset="0"/>
                      </a:endParaRPr>
                    </a:p>
                  </a:txBody>
                  <a:tcPr horzOverflow="overflow">
                    <a:lnL cap="flat">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a:ln>
                            <a:noFill/>
                          </a:ln>
                          <a:solidFill>
                            <a:schemeClr val="tx1"/>
                          </a:solidFill>
                          <a:effectLst/>
                          <a:latin typeface="Times New Roman" pitchFamily="18" charset="0"/>
                          <a:cs typeface="Times New Roman" pitchFamily="18" charset="0"/>
                        </a:rPr>
                        <a:t>=</a:t>
                      </a:r>
                      <a:endParaRPr kumimoji="0" lang="en-US" sz="1400" b="1" i="0" u="none" strike="noStrike" cap="none" normalizeH="0" baseline="0">
                        <a:ln>
                          <a:noFill/>
                        </a:ln>
                        <a:solidFill>
                          <a:schemeClr val="tx1"/>
                        </a:solidFill>
                        <a:effectLst/>
                        <a:latin typeface="Arial" charset="0"/>
                        <a:cs typeface="Arial" charset="0"/>
                      </a:endParaRPr>
                    </a:p>
                  </a:txBody>
                  <a:tcPr anchor="ctr"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a:ln>
                            <a:noFill/>
                          </a:ln>
                          <a:solidFill>
                            <a:schemeClr val="tx1"/>
                          </a:solidFill>
                          <a:effectLst/>
                          <a:latin typeface="Times New Roman" pitchFamily="18" charset="0"/>
                          <a:cs typeface="Times New Roman" pitchFamily="18" charset="0"/>
                        </a:rPr>
                        <a:t>Cutting time, s or min</a:t>
                      </a:r>
                      <a:endParaRPr kumimoji="0" lang="en-US" sz="1400" b="1" i="0" u="none" strike="noStrike" cap="none" normalizeH="0" baseline="0" dirty="0">
                        <a:ln>
                          <a:noFill/>
                        </a:ln>
                        <a:solidFill>
                          <a:schemeClr val="tx1"/>
                        </a:solidFill>
                        <a:effectLst/>
                        <a:latin typeface="Arial" charset="0"/>
                        <a:cs typeface="Arial" charset="0"/>
                      </a:endParaRPr>
                    </a:p>
                  </a:txBody>
                  <a:tcPr anchor="ctr"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10"/>
                  </a:ext>
                </a:extLst>
              </a:tr>
              <a:tr h="27463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400" b="1" i="0" u="none" strike="noStrike" cap="none" normalizeH="0" baseline="0">
                        <a:ln>
                          <a:noFill/>
                        </a:ln>
                        <a:solidFill>
                          <a:schemeClr val="tx1"/>
                        </a:solidFill>
                        <a:effectLst/>
                        <a:latin typeface="Arial" charset="0"/>
                        <a:cs typeface="Arial" charset="0"/>
                      </a:endParaRPr>
                    </a:p>
                  </a:txBody>
                  <a:tcPr horzOverflow="overflow">
                    <a:lnL cap="flat">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400" b="1" i="0" u="none" strike="noStrike" cap="none" normalizeH="0" baseline="0">
                        <a:ln>
                          <a:noFill/>
                        </a:ln>
                        <a:solidFill>
                          <a:schemeClr val="tx1"/>
                        </a:solidFill>
                        <a:effectLst/>
                        <a:latin typeface="Arial" charset="0"/>
                        <a:cs typeface="Arial" charset="0"/>
                      </a:endParaRPr>
                    </a:p>
                  </a:txBody>
                  <a:tcPr anchor="ctr"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a:ln>
                            <a:noFill/>
                          </a:ln>
                          <a:solidFill>
                            <a:schemeClr val="tx1"/>
                          </a:solidFill>
                          <a:effectLst/>
                          <a:latin typeface="Times New Roman" pitchFamily="18" charset="0"/>
                          <a:cs typeface="Times New Roman" pitchFamily="18" charset="0"/>
                        </a:rPr>
                        <a:t>=( </a:t>
                      </a:r>
                      <a:r>
                        <a:rPr kumimoji="0" lang="en-US" sz="1400" b="1" i="1" u="none" strike="noStrike" cap="none" normalizeH="0" baseline="0" dirty="0" err="1">
                          <a:ln>
                            <a:noFill/>
                          </a:ln>
                          <a:solidFill>
                            <a:schemeClr val="tx1"/>
                          </a:solidFill>
                          <a:effectLst/>
                          <a:latin typeface="Times New Roman" pitchFamily="18" charset="0"/>
                          <a:cs typeface="Times New Roman" pitchFamily="18" charset="0"/>
                        </a:rPr>
                        <a:t>l</a:t>
                      </a:r>
                      <a:r>
                        <a:rPr kumimoji="0" lang="en-US" sz="1400" b="1" i="0" u="none" strike="noStrike" cap="none" normalizeH="0" baseline="0" dirty="0" err="1">
                          <a:ln>
                            <a:noFill/>
                          </a:ln>
                          <a:solidFill>
                            <a:schemeClr val="tx1"/>
                          </a:solidFill>
                          <a:effectLst/>
                          <a:latin typeface="Times New Roman" pitchFamily="18" charset="0"/>
                          <a:cs typeface="Times New Roman" pitchFamily="18" charset="0"/>
                        </a:rPr>
                        <a:t>+</a:t>
                      </a:r>
                      <a:r>
                        <a:rPr kumimoji="0" lang="en-US" sz="1400" b="1" i="1" u="none" strike="noStrike" cap="none" normalizeH="0" baseline="0" dirty="0" err="1">
                          <a:ln>
                            <a:noFill/>
                          </a:ln>
                          <a:solidFill>
                            <a:schemeClr val="tx1"/>
                          </a:solidFill>
                          <a:effectLst/>
                          <a:latin typeface="Times New Roman" pitchFamily="18" charset="0"/>
                          <a:cs typeface="Times New Roman" pitchFamily="18" charset="0"/>
                        </a:rPr>
                        <a:t>l</a:t>
                      </a:r>
                      <a:r>
                        <a:rPr kumimoji="0" lang="en-US" sz="1400" b="1" i="0" u="none" strike="noStrike" cap="none" normalizeH="0" baseline="-30000" dirty="0" err="1">
                          <a:ln>
                            <a:noFill/>
                          </a:ln>
                          <a:solidFill>
                            <a:schemeClr val="tx1"/>
                          </a:solidFill>
                          <a:effectLst/>
                          <a:latin typeface="Times New Roman" pitchFamily="18" charset="0"/>
                          <a:cs typeface="Times New Roman" pitchFamily="18" charset="0"/>
                        </a:rPr>
                        <a:t>c</a:t>
                      </a:r>
                      <a:r>
                        <a:rPr kumimoji="0" lang="en-US" sz="1400" b="1" i="0" u="none" strike="noStrike" cap="none" normalizeH="0" baseline="0" dirty="0">
                          <a:ln>
                            <a:noFill/>
                          </a:ln>
                          <a:solidFill>
                            <a:schemeClr val="tx1"/>
                          </a:solidFill>
                          <a:effectLst/>
                          <a:latin typeface="Times New Roman" pitchFamily="18" charset="0"/>
                          <a:cs typeface="Times New Roman" pitchFamily="18" charset="0"/>
                        </a:rPr>
                        <a:t> ) </a:t>
                      </a:r>
                      <a:r>
                        <a:rPr kumimoji="0" lang="en-US" sz="1400" b="1" i="1" u="none" strike="noStrike" cap="none" normalizeH="0" baseline="0" dirty="0">
                          <a:ln>
                            <a:noFill/>
                          </a:ln>
                          <a:solidFill>
                            <a:schemeClr val="tx1"/>
                          </a:solidFill>
                          <a:effectLst/>
                          <a:latin typeface="Times New Roman" pitchFamily="18" charset="0"/>
                          <a:cs typeface="Times New Roman" pitchFamily="18" charset="0"/>
                        </a:rPr>
                        <a:t>v</a:t>
                      </a:r>
                      <a:r>
                        <a:rPr kumimoji="0" lang="en-US" sz="1400" b="1" i="0" u="none" strike="noStrike" cap="none" normalizeH="0" baseline="0" dirty="0">
                          <a:ln>
                            <a:noFill/>
                          </a:ln>
                          <a:solidFill>
                            <a:schemeClr val="tx1"/>
                          </a:solidFill>
                          <a:effectLst/>
                          <a:latin typeface="Times New Roman" pitchFamily="18" charset="0"/>
                          <a:cs typeface="Times New Roman" pitchFamily="18" charset="0"/>
                        </a:rPr>
                        <a:t> , where </a:t>
                      </a:r>
                      <a:r>
                        <a:rPr kumimoji="0" lang="en-US" sz="1400" b="1" i="1" u="none" strike="noStrike" cap="none" normalizeH="0" baseline="0" dirty="0">
                          <a:ln>
                            <a:noFill/>
                          </a:ln>
                          <a:solidFill>
                            <a:schemeClr val="tx1"/>
                          </a:solidFill>
                          <a:effectLst/>
                          <a:latin typeface="Times New Roman" pitchFamily="18" charset="0"/>
                          <a:cs typeface="Times New Roman" pitchFamily="18" charset="0"/>
                        </a:rPr>
                        <a:t>l</a:t>
                      </a:r>
                      <a:r>
                        <a:rPr kumimoji="0" lang="en-US" sz="1400" b="1" i="0" u="none" strike="noStrike" cap="none" normalizeH="0" baseline="-30000" dirty="0">
                          <a:ln>
                            <a:noFill/>
                          </a:ln>
                          <a:solidFill>
                            <a:schemeClr val="tx1"/>
                          </a:solidFill>
                          <a:effectLst/>
                          <a:latin typeface="Times New Roman" pitchFamily="18" charset="0"/>
                          <a:cs typeface="Times New Roman" pitchFamily="18" charset="0"/>
                        </a:rPr>
                        <a:t>c</a:t>
                      </a:r>
                      <a:r>
                        <a:rPr kumimoji="0" lang="en-US" sz="1400" b="1" i="0" u="none" strike="noStrike" cap="none" normalizeH="0" baseline="0" dirty="0">
                          <a:ln>
                            <a:noFill/>
                          </a:ln>
                          <a:solidFill>
                            <a:schemeClr val="tx1"/>
                          </a:solidFill>
                          <a:effectLst/>
                          <a:latin typeface="Times New Roman" pitchFamily="18" charset="0"/>
                          <a:cs typeface="Times New Roman" pitchFamily="18" charset="0"/>
                        </a:rPr>
                        <a:t> =extent of the cutter’s first contact with </a:t>
                      </a:r>
                      <a:r>
                        <a:rPr kumimoji="0" lang="en-US" sz="1400" b="1" i="0" u="none" strike="noStrike" cap="none" normalizeH="0" baseline="0" dirty="0" err="1">
                          <a:ln>
                            <a:noFill/>
                          </a:ln>
                          <a:solidFill>
                            <a:schemeClr val="tx1"/>
                          </a:solidFill>
                          <a:effectLst/>
                          <a:latin typeface="Times New Roman" pitchFamily="18" charset="0"/>
                          <a:cs typeface="Times New Roman" pitchFamily="18" charset="0"/>
                        </a:rPr>
                        <a:t>workpiece</a:t>
                      </a:r>
                      <a:endParaRPr kumimoji="0" lang="en-US" sz="1400" b="1" i="0" u="none" strike="noStrike" cap="none" normalizeH="0" baseline="0" dirty="0">
                        <a:ln>
                          <a:noFill/>
                        </a:ln>
                        <a:solidFill>
                          <a:schemeClr val="tx1"/>
                        </a:solidFill>
                        <a:effectLst/>
                        <a:latin typeface="Arial" charset="0"/>
                        <a:cs typeface="Arial" charset="0"/>
                      </a:endParaRPr>
                    </a:p>
                  </a:txBody>
                  <a:tcPr anchor="ctr"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11"/>
                  </a:ext>
                </a:extLst>
              </a:tr>
              <a:tr h="274638">
                <a:tc>
                  <a:txBody>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a:ln>
                            <a:noFill/>
                          </a:ln>
                          <a:solidFill>
                            <a:schemeClr val="tx1"/>
                          </a:solidFill>
                          <a:effectLst/>
                          <a:latin typeface="Times New Roman" pitchFamily="18" charset="0"/>
                          <a:cs typeface="Times New Roman" pitchFamily="18" charset="0"/>
                        </a:rPr>
                        <a:t>MRR </a:t>
                      </a:r>
                      <a:endParaRPr kumimoji="0" lang="en-US" sz="1400" b="1" i="0" u="none" strike="noStrike" cap="none" normalizeH="0" baseline="0">
                        <a:ln>
                          <a:noFill/>
                        </a:ln>
                        <a:solidFill>
                          <a:schemeClr val="tx1"/>
                        </a:solidFill>
                        <a:effectLst/>
                        <a:latin typeface="Arial" charset="0"/>
                        <a:cs typeface="Arial" charset="0"/>
                      </a:endParaRPr>
                    </a:p>
                  </a:txBody>
                  <a:tcPr horzOverflow="overflow">
                    <a:lnL cap="flat">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a:ln>
                            <a:noFill/>
                          </a:ln>
                          <a:solidFill>
                            <a:schemeClr val="tx1"/>
                          </a:solidFill>
                          <a:effectLst/>
                          <a:latin typeface="Times New Roman" pitchFamily="18" charset="0"/>
                          <a:cs typeface="Times New Roman" pitchFamily="18" charset="0"/>
                        </a:rPr>
                        <a:t>=</a:t>
                      </a:r>
                      <a:endParaRPr kumimoji="0" lang="en-US" sz="1400" b="1" i="0" u="none" strike="noStrike" cap="none" normalizeH="0" baseline="0">
                        <a:ln>
                          <a:noFill/>
                        </a:ln>
                        <a:solidFill>
                          <a:schemeClr val="tx1"/>
                        </a:solidFill>
                        <a:effectLst/>
                        <a:latin typeface="Arial" charset="0"/>
                        <a:cs typeface="Arial" charset="0"/>
                      </a:endParaRPr>
                    </a:p>
                  </a:txBody>
                  <a:tcPr anchor="ctr"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a:ln>
                            <a:noFill/>
                          </a:ln>
                          <a:solidFill>
                            <a:schemeClr val="tx1"/>
                          </a:solidFill>
                          <a:effectLst/>
                          <a:latin typeface="Times New Roman" pitchFamily="18" charset="0"/>
                          <a:cs typeface="Times New Roman" pitchFamily="18" charset="0"/>
                        </a:rPr>
                        <a:t>mm</a:t>
                      </a:r>
                      <a:r>
                        <a:rPr kumimoji="0" lang="en-US" sz="1400" b="1" i="0" u="none" strike="noStrike" cap="none" normalizeH="0" baseline="30000">
                          <a:ln>
                            <a:noFill/>
                          </a:ln>
                          <a:solidFill>
                            <a:schemeClr val="tx1"/>
                          </a:solidFill>
                          <a:effectLst/>
                          <a:latin typeface="Times New Roman" pitchFamily="18" charset="0"/>
                          <a:cs typeface="Times New Roman" pitchFamily="18" charset="0"/>
                        </a:rPr>
                        <a:t>3</a:t>
                      </a:r>
                      <a:r>
                        <a:rPr kumimoji="0" lang="en-US" sz="1400" b="1" i="0" u="none" strike="noStrike" cap="none" normalizeH="0" baseline="0">
                          <a:ln>
                            <a:noFill/>
                          </a:ln>
                          <a:solidFill>
                            <a:schemeClr val="tx1"/>
                          </a:solidFill>
                          <a:effectLst/>
                          <a:latin typeface="Times New Roman" pitchFamily="18" charset="0"/>
                          <a:cs typeface="Times New Roman" pitchFamily="18" charset="0"/>
                        </a:rPr>
                        <a:t>/min or in.</a:t>
                      </a:r>
                      <a:r>
                        <a:rPr kumimoji="0" lang="en-US" sz="1400" b="1" i="0" u="none" strike="noStrike" cap="none" normalizeH="0" baseline="30000">
                          <a:ln>
                            <a:noFill/>
                          </a:ln>
                          <a:solidFill>
                            <a:schemeClr val="tx1"/>
                          </a:solidFill>
                          <a:effectLst/>
                          <a:latin typeface="Times New Roman" pitchFamily="18" charset="0"/>
                          <a:cs typeface="Times New Roman" pitchFamily="18" charset="0"/>
                        </a:rPr>
                        <a:t>3</a:t>
                      </a:r>
                      <a:r>
                        <a:rPr kumimoji="0" lang="en-US" sz="1400" b="1" i="0" u="none" strike="noStrike" cap="none" normalizeH="0" baseline="0">
                          <a:ln>
                            <a:noFill/>
                          </a:ln>
                          <a:solidFill>
                            <a:schemeClr val="tx1"/>
                          </a:solidFill>
                          <a:effectLst/>
                          <a:latin typeface="Times New Roman" pitchFamily="18" charset="0"/>
                          <a:cs typeface="Times New Roman" pitchFamily="18" charset="0"/>
                        </a:rPr>
                        <a:t>/min</a:t>
                      </a:r>
                      <a:endParaRPr kumimoji="0" lang="en-US" sz="1400" b="1" i="0" u="none" strike="noStrike" cap="none" normalizeH="0" baseline="0">
                        <a:ln>
                          <a:noFill/>
                        </a:ln>
                        <a:solidFill>
                          <a:schemeClr val="tx1"/>
                        </a:solidFill>
                        <a:effectLst/>
                        <a:latin typeface="Arial" charset="0"/>
                        <a:cs typeface="Arial" charset="0"/>
                      </a:endParaRPr>
                    </a:p>
                  </a:txBody>
                  <a:tcPr anchor="ctr"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12"/>
                  </a:ext>
                </a:extLst>
              </a:tr>
              <a:tr h="27463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400" b="1" i="0" u="none" strike="noStrike" cap="none" normalizeH="0" baseline="0">
                        <a:ln>
                          <a:noFill/>
                        </a:ln>
                        <a:solidFill>
                          <a:schemeClr val="tx1"/>
                        </a:solidFill>
                        <a:effectLst/>
                        <a:latin typeface="Arial" charset="0"/>
                        <a:cs typeface="Arial" charset="0"/>
                      </a:endParaRPr>
                    </a:p>
                  </a:txBody>
                  <a:tcPr horzOverflow="overflow">
                    <a:lnL cap="flat">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400" b="1" i="0" u="none" strike="noStrike" cap="none" normalizeH="0" baseline="0">
                        <a:ln>
                          <a:noFill/>
                        </a:ln>
                        <a:solidFill>
                          <a:schemeClr val="tx1"/>
                        </a:solidFill>
                        <a:effectLst/>
                        <a:latin typeface="Arial" charset="0"/>
                        <a:cs typeface="Arial" charset="0"/>
                      </a:endParaRPr>
                    </a:p>
                  </a:txBody>
                  <a:tcPr anchor="ctr"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a:ln>
                            <a:noFill/>
                          </a:ln>
                          <a:solidFill>
                            <a:schemeClr val="tx1"/>
                          </a:solidFill>
                          <a:effectLst/>
                          <a:latin typeface="Times New Roman" pitchFamily="18" charset="0"/>
                          <a:cs typeface="Times New Roman" pitchFamily="18" charset="0"/>
                        </a:rPr>
                        <a:t>=</a:t>
                      </a:r>
                      <a:r>
                        <a:rPr kumimoji="0" lang="en-US" sz="1400" b="1" i="1" u="none" strike="noStrike" cap="none" normalizeH="0" baseline="0">
                          <a:ln>
                            <a:noFill/>
                          </a:ln>
                          <a:solidFill>
                            <a:schemeClr val="tx1"/>
                          </a:solidFill>
                          <a:effectLst/>
                          <a:latin typeface="Times New Roman" pitchFamily="18" charset="0"/>
                          <a:cs typeface="Times New Roman" pitchFamily="18" charset="0"/>
                        </a:rPr>
                        <a:t>w d v</a:t>
                      </a:r>
                      <a:r>
                        <a:rPr kumimoji="0" lang="en-US" sz="1400" b="1" i="0" u="none" strike="noStrike" cap="none" normalizeH="0" baseline="0">
                          <a:ln>
                            <a:noFill/>
                          </a:ln>
                          <a:solidFill>
                            <a:schemeClr val="tx1"/>
                          </a:solidFill>
                          <a:effectLst/>
                          <a:latin typeface="Times New Roman" pitchFamily="18" charset="0"/>
                          <a:cs typeface="Times New Roman" pitchFamily="18" charset="0"/>
                        </a:rPr>
                        <a:t> , where </a:t>
                      </a:r>
                      <a:r>
                        <a:rPr kumimoji="0" lang="en-US" sz="1400" b="1" i="1" u="none" strike="noStrike" cap="none" normalizeH="0" baseline="0">
                          <a:ln>
                            <a:noFill/>
                          </a:ln>
                          <a:solidFill>
                            <a:schemeClr val="tx1"/>
                          </a:solidFill>
                          <a:effectLst/>
                          <a:latin typeface="Times New Roman" pitchFamily="18" charset="0"/>
                          <a:cs typeface="Times New Roman" pitchFamily="18" charset="0"/>
                        </a:rPr>
                        <a:t>w</a:t>
                      </a:r>
                      <a:r>
                        <a:rPr kumimoji="0" lang="en-US" sz="1400" b="1" i="0" u="none" strike="noStrike" cap="none" normalizeH="0" baseline="0">
                          <a:ln>
                            <a:noFill/>
                          </a:ln>
                          <a:solidFill>
                            <a:schemeClr val="tx1"/>
                          </a:solidFill>
                          <a:effectLst/>
                          <a:latin typeface="Times New Roman" pitchFamily="18" charset="0"/>
                          <a:cs typeface="Times New Roman" pitchFamily="18" charset="0"/>
                        </a:rPr>
                        <a:t> is the width of cut</a:t>
                      </a:r>
                      <a:endParaRPr kumimoji="0" lang="en-US" sz="1400" b="1" i="0" u="none" strike="noStrike" cap="none" normalizeH="0" baseline="0">
                        <a:ln>
                          <a:noFill/>
                        </a:ln>
                        <a:solidFill>
                          <a:schemeClr val="tx1"/>
                        </a:solidFill>
                        <a:effectLst/>
                        <a:latin typeface="Arial" charset="0"/>
                        <a:cs typeface="Arial" charset="0"/>
                      </a:endParaRPr>
                    </a:p>
                  </a:txBody>
                  <a:tcPr anchor="ctr"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13"/>
                  </a:ext>
                </a:extLst>
              </a:tr>
              <a:tr h="274638">
                <a:tc>
                  <a:txBody>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a:ln>
                            <a:noFill/>
                          </a:ln>
                          <a:solidFill>
                            <a:schemeClr val="tx1"/>
                          </a:solidFill>
                          <a:effectLst/>
                          <a:latin typeface="Times New Roman" pitchFamily="18" charset="0"/>
                          <a:cs typeface="Times New Roman" pitchFamily="18" charset="0"/>
                        </a:rPr>
                        <a:t>Torque </a:t>
                      </a:r>
                      <a:endParaRPr kumimoji="0" lang="en-US" sz="1400" b="1" i="0" u="none" strike="noStrike" cap="none" normalizeH="0" baseline="0">
                        <a:ln>
                          <a:noFill/>
                        </a:ln>
                        <a:solidFill>
                          <a:schemeClr val="tx1"/>
                        </a:solidFill>
                        <a:effectLst/>
                        <a:latin typeface="Arial" charset="0"/>
                        <a:cs typeface="Arial" charset="0"/>
                      </a:endParaRPr>
                    </a:p>
                  </a:txBody>
                  <a:tcPr horzOverflow="overflow">
                    <a:lnL cap="flat">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a:ln>
                            <a:noFill/>
                          </a:ln>
                          <a:solidFill>
                            <a:schemeClr val="tx1"/>
                          </a:solidFill>
                          <a:effectLst/>
                          <a:latin typeface="Times New Roman" pitchFamily="18" charset="0"/>
                          <a:cs typeface="Times New Roman" pitchFamily="18" charset="0"/>
                        </a:rPr>
                        <a:t>=</a:t>
                      </a:r>
                      <a:endParaRPr kumimoji="0" lang="en-US" sz="1400" b="1" i="0" u="none" strike="noStrike" cap="none" normalizeH="0" baseline="0">
                        <a:ln>
                          <a:noFill/>
                        </a:ln>
                        <a:solidFill>
                          <a:schemeClr val="tx1"/>
                        </a:solidFill>
                        <a:effectLst/>
                        <a:latin typeface="Arial" charset="0"/>
                        <a:cs typeface="Arial" charset="0"/>
                      </a:endParaRPr>
                    </a:p>
                  </a:txBody>
                  <a:tcPr anchor="ctr"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a:ln>
                            <a:noFill/>
                          </a:ln>
                          <a:solidFill>
                            <a:schemeClr val="tx1"/>
                          </a:solidFill>
                          <a:effectLst/>
                          <a:latin typeface="Times New Roman" pitchFamily="18" charset="0"/>
                          <a:cs typeface="Times New Roman" pitchFamily="18" charset="0"/>
                        </a:rPr>
                        <a:t>N-m or lb-ft</a:t>
                      </a:r>
                      <a:endParaRPr kumimoji="0" lang="en-US" sz="1400" b="1" i="0" u="none" strike="noStrike" cap="none" normalizeH="0" baseline="0">
                        <a:ln>
                          <a:noFill/>
                        </a:ln>
                        <a:solidFill>
                          <a:schemeClr val="tx1"/>
                        </a:solidFill>
                        <a:effectLst/>
                        <a:latin typeface="Arial" charset="0"/>
                        <a:cs typeface="Arial" charset="0"/>
                      </a:endParaRPr>
                    </a:p>
                  </a:txBody>
                  <a:tcPr anchor="ctr"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14"/>
                  </a:ext>
                </a:extLst>
              </a:tr>
              <a:tr h="27463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400" b="1" i="0" u="none" strike="noStrike" cap="none" normalizeH="0" baseline="0">
                        <a:ln>
                          <a:noFill/>
                        </a:ln>
                        <a:solidFill>
                          <a:schemeClr val="tx1"/>
                        </a:solidFill>
                        <a:effectLst/>
                        <a:latin typeface="Arial" charset="0"/>
                        <a:cs typeface="Arial" charset="0"/>
                      </a:endParaRPr>
                    </a:p>
                  </a:txBody>
                  <a:tcPr horzOverflow="overflow">
                    <a:lnL cap="flat">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400" b="1" i="0" u="none" strike="noStrike" cap="none" normalizeH="0" baseline="0">
                        <a:ln>
                          <a:noFill/>
                        </a:ln>
                        <a:solidFill>
                          <a:schemeClr val="tx1"/>
                        </a:solidFill>
                        <a:effectLst/>
                        <a:latin typeface="Arial" charset="0"/>
                        <a:cs typeface="Arial" charset="0"/>
                      </a:endParaRPr>
                    </a:p>
                  </a:txBody>
                  <a:tcPr anchor="ctr"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a:ln>
                            <a:noFill/>
                          </a:ln>
                          <a:solidFill>
                            <a:schemeClr val="tx1"/>
                          </a:solidFill>
                          <a:effectLst/>
                          <a:latin typeface="Times New Roman" pitchFamily="18" charset="0"/>
                          <a:cs typeface="Times New Roman" pitchFamily="18" charset="0"/>
                        </a:rPr>
                        <a:t>( </a:t>
                      </a:r>
                      <a:r>
                        <a:rPr kumimoji="0" lang="en-US" sz="1400" b="1" i="1" u="none" strike="noStrike" cap="none" normalizeH="0" baseline="0">
                          <a:ln>
                            <a:noFill/>
                          </a:ln>
                          <a:solidFill>
                            <a:schemeClr val="tx1"/>
                          </a:solidFill>
                          <a:effectLst/>
                          <a:latin typeface="Times New Roman" pitchFamily="18" charset="0"/>
                          <a:cs typeface="Times New Roman" pitchFamily="18" charset="0"/>
                        </a:rPr>
                        <a:t>F</a:t>
                      </a:r>
                      <a:r>
                        <a:rPr kumimoji="0" lang="en-US" sz="1400" b="1" i="0" u="none" strike="noStrike" cap="none" normalizeH="0" baseline="-30000">
                          <a:ln>
                            <a:noFill/>
                          </a:ln>
                          <a:solidFill>
                            <a:schemeClr val="tx1"/>
                          </a:solidFill>
                          <a:effectLst/>
                          <a:latin typeface="Times New Roman" pitchFamily="18" charset="0"/>
                          <a:cs typeface="Times New Roman" pitchFamily="18" charset="0"/>
                        </a:rPr>
                        <a:t>c</a:t>
                      </a:r>
                      <a:r>
                        <a:rPr kumimoji="0" lang="en-US" sz="1400" b="1" i="0" u="none" strike="noStrike" cap="none" normalizeH="0" baseline="0">
                          <a:ln>
                            <a:noFill/>
                          </a:ln>
                          <a:solidFill>
                            <a:schemeClr val="tx1"/>
                          </a:solidFill>
                          <a:effectLst/>
                          <a:latin typeface="Times New Roman" pitchFamily="18" charset="0"/>
                          <a:cs typeface="Times New Roman" pitchFamily="18" charset="0"/>
                        </a:rPr>
                        <a:t> ) (</a:t>
                      </a:r>
                      <a:r>
                        <a:rPr kumimoji="0" lang="en-US" sz="1400" b="1" i="1" u="none" strike="noStrike" cap="none" normalizeH="0" baseline="0">
                          <a:ln>
                            <a:noFill/>
                          </a:ln>
                          <a:solidFill>
                            <a:schemeClr val="tx1"/>
                          </a:solidFill>
                          <a:effectLst/>
                          <a:latin typeface="Times New Roman" pitchFamily="18" charset="0"/>
                          <a:cs typeface="Times New Roman" pitchFamily="18" charset="0"/>
                        </a:rPr>
                        <a:t>D</a:t>
                      </a:r>
                      <a:r>
                        <a:rPr kumimoji="0" lang="en-US" sz="1400" b="1" i="0" u="none" strike="noStrike" cap="none" normalizeH="0" baseline="0">
                          <a:ln>
                            <a:noFill/>
                          </a:ln>
                          <a:solidFill>
                            <a:schemeClr val="tx1"/>
                          </a:solidFill>
                          <a:effectLst/>
                          <a:latin typeface="Times New Roman" pitchFamily="18" charset="0"/>
                          <a:cs typeface="Times New Roman" pitchFamily="18" charset="0"/>
                        </a:rPr>
                        <a:t>/2)</a:t>
                      </a:r>
                      <a:endParaRPr kumimoji="0" lang="en-US" sz="1400" b="1" i="0" u="none" strike="noStrike" cap="none" normalizeH="0" baseline="0">
                        <a:ln>
                          <a:noFill/>
                        </a:ln>
                        <a:solidFill>
                          <a:schemeClr val="tx1"/>
                        </a:solidFill>
                        <a:effectLst/>
                        <a:latin typeface="Arial" charset="0"/>
                        <a:cs typeface="Arial" charset="0"/>
                      </a:endParaRPr>
                    </a:p>
                  </a:txBody>
                  <a:tcPr anchor="ctr"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15"/>
                  </a:ext>
                </a:extLst>
              </a:tr>
              <a:tr h="274638">
                <a:tc>
                  <a:txBody>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a:ln>
                            <a:noFill/>
                          </a:ln>
                          <a:solidFill>
                            <a:schemeClr val="tx1"/>
                          </a:solidFill>
                          <a:effectLst/>
                          <a:latin typeface="Times New Roman" pitchFamily="18" charset="0"/>
                          <a:cs typeface="Times New Roman" pitchFamily="18" charset="0"/>
                        </a:rPr>
                        <a:t>Power </a:t>
                      </a:r>
                      <a:endParaRPr kumimoji="0" lang="en-US" sz="1400" b="1" i="0" u="none" strike="noStrike" cap="none" normalizeH="0" baseline="0">
                        <a:ln>
                          <a:noFill/>
                        </a:ln>
                        <a:solidFill>
                          <a:schemeClr val="tx1"/>
                        </a:solidFill>
                        <a:effectLst/>
                        <a:latin typeface="Arial" charset="0"/>
                        <a:cs typeface="Arial" charset="0"/>
                      </a:endParaRPr>
                    </a:p>
                  </a:txBody>
                  <a:tcPr horzOverflow="overflow">
                    <a:lnL cap="flat">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a:ln>
                            <a:noFill/>
                          </a:ln>
                          <a:solidFill>
                            <a:schemeClr val="tx1"/>
                          </a:solidFill>
                          <a:effectLst/>
                          <a:latin typeface="Times New Roman" pitchFamily="18" charset="0"/>
                          <a:cs typeface="Times New Roman" pitchFamily="18" charset="0"/>
                        </a:rPr>
                        <a:t>=</a:t>
                      </a:r>
                      <a:endParaRPr kumimoji="0" lang="en-US" sz="1400" b="1" i="0" u="none" strike="noStrike" cap="none" normalizeH="0" baseline="0">
                        <a:ln>
                          <a:noFill/>
                        </a:ln>
                        <a:solidFill>
                          <a:schemeClr val="tx1"/>
                        </a:solidFill>
                        <a:effectLst/>
                        <a:latin typeface="Arial" charset="0"/>
                        <a:cs typeface="Arial" charset="0"/>
                      </a:endParaRPr>
                    </a:p>
                  </a:txBody>
                  <a:tcPr anchor="ctr"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a:ln>
                            <a:noFill/>
                          </a:ln>
                          <a:solidFill>
                            <a:schemeClr val="tx1"/>
                          </a:solidFill>
                          <a:effectLst/>
                          <a:latin typeface="Times New Roman" pitchFamily="18" charset="0"/>
                          <a:cs typeface="Times New Roman" pitchFamily="18" charset="0"/>
                        </a:rPr>
                        <a:t>kW or hp</a:t>
                      </a:r>
                      <a:endParaRPr kumimoji="0" lang="en-US" sz="1400" b="1" i="0" u="none" strike="noStrike" cap="none" normalizeH="0" baseline="0">
                        <a:ln>
                          <a:noFill/>
                        </a:ln>
                        <a:solidFill>
                          <a:schemeClr val="tx1"/>
                        </a:solidFill>
                        <a:effectLst/>
                        <a:latin typeface="Arial" charset="0"/>
                        <a:cs typeface="Arial" charset="0"/>
                      </a:endParaRPr>
                    </a:p>
                  </a:txBody>
                  <a:tcPr anchor="ctr"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16"/>
                  </a:ext>
                </a:extLst>
              </a:tr>
              <a:tr h="27463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400" b="1" i="0" u="none" strike="noStrike" cap="none" normalizeH="0" baseline="0">
                        <a:ln>
                          <a:noFill/>
                        </a:ln>
                        <a:solidFill>
                          <a:schemeClr val="tx1"/>
                        </a:solidFill>
                        <a:effectLst/>
                        <a:latin typeface="Arial" charset="0"/>
                        <a:cs typeface="Arial" charset="0"/>
                      </a:endParaRPr>
                    </a:p>
                  </a:txBody>
                  <a:tcPr horzOverflow="overflow">
                    <a:lnL cap="flat">
                      <a:noFill/>
                    </a:lnL>
                    <a:lnR>
                      <a:noFill/>
                    </a:lnR>
                    <a:lnT>
                      <a:noFill/>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a:ln>
                            <a:noFill/>
                          </a:ln>
                          <a:solidFill>
                            <a:schemeClr val="tx1"/>
                          </a:solidFill>
                          <a:effectLst/>
                          <a:latin typeface="Times New Roman" pitchFamily="18" charset="0"/>
                          <a:cs typeface="Times New Roman" pitchFamily="18" charset="0"/>
                        </a:rPr>
                        <a:t>=</a:t>
                      </a:r>
                      <a:endParaRPr kumimoji="0" lang="en-US" sz="1400" b="1" i="0" u="none" strike="noStrike" cap="none" normalizeH="0" baseline="0">
                        <a:ln>
                          <a:noFill/>
                        </a:ln>
                        <a:solidFill>
                          <a:schemeClr val="tx1"/>
                        </a:solidFill>
                        <a:effectLst/>
                        <a:latin typeface="Arial" charset="0"/>
                        <a:cs typeface="Arial" charset="0"/>
                      </a:endParaRPr>
                    </a:p>
                  </a:txBody>
                  <a:tcPr anchor="ctr" horzOverflow="overflow">
                    <a:lnL>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a:ln>
                            <a:noFill/>
                          </a:ln>
                          <a:solidFill>
                            <a:schemeClr val="tx1"/>
                          </a:solidFill>
                          <a:effectLst/>
                          <a:latin typeface="Times New Roman" pitchFamily="18" charset="0"/>
                          <a:cs typeface="Times New Roman" pitchFamily="18" charset="0"/>
                        </a:rPr>
                        <a:t>(Torque) (</a:t>
                      </a:r>
                      <a:r>
                        <a:rPr kumimoji="0" lang="en-US" sz="1400" b="1" i="1" u="none" strike="noStrike" cap="none" normalizeH="0" baseline="0" dirty="0">
                          <a:ln>
                            <a:noFill/>
                          </a:ln>
                          <a:solidFill>
                            <a:schemeClr val="tx1"/>
                          </a:solidFill>
                          <a:effectLst/>
                          <a:latin typeface="Times New Roman" pitchFamily="18" charset="0"/>
                          <a:cs typeface="Times New Roman" pitchFamily="18" charset="0"/>
                          <a:sym typeface="Symbol" pitchFamily="18" charset="2"/>
                        </a:rPr>
                        <a:t></a:t>
                      </a:r>
                      <a:r>
                        <a:rPr kumimoji="0" lang="en-US" sz="1400" b="1" i="1" u="none" strike="noStrike" cap="none" normalizeH="0" baseline="0" dirty="0">
                          <a:ln>
                            <a:noFill/>
                          </a:ln>
                          <a:solidFill>
                            <a:schemeClr val="tx1"/>
                          </a:solidFill>
                          <a:effectLst/>
                          <a:latin typeface="Times New Roman" pitchFamily="18" charset="0"/>
                          <a:cs typeface="Times New Roman" pitchFamily="18" charset="0"/>
                        </a:rPr>
                        <a:t> </a:t>
                      </a:r>
                      <a:r>
                        <a:rPr kumimoji="0" lang="en-US" sz="1400" b="1" i="0" u="none" strike="noStrike" cap="none" normalizeH="0" baseline="0" dirty="0">
                          <a:ln>
                            <a:noFill/>
                          </a:ln>
                          <a:solidFill>
                            <a:schemeClr val="tx1"/>
                          </a:solidFill>
                          <a:effectLst/>
                          <a:latin typeface="Times New Roman" pitchFamily="18" charset="0"/>
                          <a:cs typeface="Times New Roman" pitchFamily="18" charset="0"/>
                          <a:sym typeface="Symbol" pitchFamily="18" charset="2"/>
                        </a:rPr>
                        <a:t>), where </a:t>
                      </a:r>
                      <a:r>
                        <a:rPr kumimoji="0" lang="en-US" sz="1400" b="1" i="1" u="none" strike="noStrike" cap="none" normalizeH="0" baseline="0" dirty="0">
                          <a:ln>
                            <a:noFill/>
                          </a:ln>
                          <a:solidFill>
                            <a:schemeClr val="tx1"/>
                          </a:solidFill>
                          <a:effectLst/>
                          <a:latin typeface="Times New Roman" pitchFamily="18" charset="0"/>
                          <a:cs typeface="Times New Roman" pitchFamily="18" charset="0"/>
                          <a:sym typeface="Symbol" pitchFamily="18" charset="2"/>
                        </a:rPr>
                        <a:t></a:t>
                      </a:r>
                      <a:r>
                        <a:rPr kumimoji="0" lang="en-US" sz="1400" b="1" i="1" u="none" strike="noStrike" cap="none" normalizeH="0" baseline="0" dirty="0">
                          <a:ln>
                            <a:noFill/>
                          </a:ln>
                          <a:solidFill>
                            <a:schemeClr val="tx1"/>
                          </a:solidFill>
                          <a:effectLst/>
                          <a:latin typeface="Times New Roman" pitchFamily="18" charset="0"/>
                          <a:cs typeface="Times New Roman" pitchFamily="18" charset="0"/>
                        </a:rPr>
                        <a:t> </a:t>
                      </a:r>
                      <a:r>
                        <a:rPr kumimoji="0" lang="en-US" sz="1400" b="1" i="0" u="none" strike="noStrike" cap="none" normalizeH="0" baseline="0" dirty="0">
                          <a:ln>
                            <a:noFill/>
                          </a:ln>
                          <a:solidFill>
                            <a:schemeClr val="tx1"/>
                          </a:solidFill>
                          <a:effectLst/>
                          <a:latin typeface="Times New Roman" pitchFamily="18" charset="0"/>
                          <a:cs typeface="Times New Roman" pitchFamily="18" charset="0"/>
                          <a:sym typeface="Symbol" pitchFamily="18" charset="2"/>
                        </a:rPr>
                        <a:t>= 2</a:t>
                      </a:r>
                      <a:r>
                        <a:rPr kumimoji="0" lang="en-US" sz="1400" b="1" i="1" u="none" strike="noStrike" cap="none" normalizeH="0" baseline="0" dirty="0">
                          <a:ln>
                            <a:noFill/>
                          </a:ln>
                          <a:solidFill>
                            <a:schemeClr val="tx1"/>
                          </a:solidFill>
                          <a:effectLst/>
                          <a:latin typeface="Times New Roman" pitchFamily="18" charset="0"/>
                          <a:cs typeface="Times New Roman" pitchFamily="18" charset="0"/>
                          <a:sym typeface="Symbol" pitchFamily="18" charset="2"/>
                        </a:rPr>
                        <a:t></a:t>
                      </a:r>
                      <a:r>
                        <a:rPr kumimoji="0" lang="en-US" sz="1400" b="1" i="0" u="none" strike="noStrike" cap="none" normalizeH="0" baseline="0" dirty="0">
                          <a:ln>
                            <a:noFill/>
                          </a:ln>
                          <a:solidFill>
                            <a:schemeClr val="tx1"/>
                          </a:solidFill>
                          <a:effectLst/>
                          <a:latin typeface="Times New Roman" pitchFamily="18" charset="0"/>
                          <a:cs typeface="Times New Roman" pitchFamily="18" charset="0"/>
                        </a:rPr>
                        <a:t> </a:t>
                      </a:r>
                      <a:r>
                        <a:rPr kumimoji="0" lang="en-US" sz="1400" b="1" i="1" u="none" strike="noStrike" cap="none" normalizeH="0" baseline="0" dirty="0">
                          <a:ln>
                            <a:noFill/>
                          </a:ln>
                          <a:solidFill>
                            <a:schemeClr val="tx1"/>
                          </a:solidFill>
                          <a:effectLst/>
                          <a:latin typeface="Times New Roman" pitchFamily="18" charset="0"/>
                          <a:cs typeface="Times New Roman" pitchFamily="18" charset="0"/>
                          <a:sym typeface="Symbol" pitchFamily="18" charset="2"/>
                        </a:rPr>
                        <a:t>N</a:t>
                      </a:r>
                      <a:r>
                        <a:rPr kumimoji="0" lang="en-US" sz="1400" b="1" i="0" u="none" strike="noStrike" cap="none" normalizeH="0" baseline="0" dirty="0">
                          <a:ln>
                            <a:noFill/>
                          </a:ln>
                          <a:solidFill>
                            <a:schemeClr val="tx1"/>
                          </a:solidFill>
                          <a:effectLst/>
                          <a:latin typeface="Times New Roman" pitchFamily="18" charset="0"/>
                          <a:cs typeface="Times New Roman" pitchFamily="18" charset="0"/>
                          <a:sym typeface="Symbol" pitchFamily="18" charset="2"/>
                        </a:rPr>
                        <a:t> radians/min</a:t>
                      </a:r>
                      <a:endParaRPr kumimoji="0" lang="en-US" sz="1400" b="1" i="1" u="none" strike="noStrike" cap="none" normalizeH="0" baseline="0" dirty="0">
                        <a:ln>
                          <a:noFill/>
                        </a:ln>
                        <a:solidFill>
                          <a:schemeClr val="tx1"/>
                        </a:solidFill>
                        <a:effectLst/>
                        <a:latin typeface="Times New Roman" pitchFamily="18" charset="0"/>
                        <a:cs typeface="Times New Roman" pitchFamily="18" charset="0"/>
                        <a:sym typeface="Symbol" pitchFamily="18" charset="2"/>
                      </a:endParaRPr>
                    </a:p>
                  </a:txBody>
                  <a:tcPr anchor="ctr"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17"/>
                  </a:ext>
                </a:extLst>
              </a:tr>
            </a:tbl>
          </a:graphicData>
        </a:graphic>
      </p:graphicFrame>
      <p:sp>
        <p:nvSpPr>
          <p:cNvPr id="24697" name="Rectangle 121"/>
          <p:cNvSpPr>
            <a:spLocks noChangeArrowheads="1"/>
          </p:cNvSpPr>
          <p:nvPr/>
        </p:nvSpPr>
        <p:spPr bwMode="auto">
          <a:xfrm>
            <a:off x="6400800" y="3962400"/>
            <a:ext cx="2160588" cy="2298700"/>
          </a:xfrm>
          <a:prstGeom prst="rect">
            <a:avLst/>
          </a:prstGeom>
          <a:noFill/>
          <a:ln w="9525">
            <a:solidFill>
              <a:schemeClr val="tx1"/>
            </a:solidFill>
            <a:miter lim="800000"/>
            <a:headEnd/>
            <a:tailEnd/>
          </a:ln>
          <a:effectLst/>
        </p:spPr>
        <p:txBody>
          <a:bodyPr anchor="ctr">
            <a:spAutoFit/>
          </a:bodyPr>
          <a:lstStyle/>
          <a:p>
            <a:r>
              <a:rPr lang="en-US" b="1">
                <a:cs typeface="Times New Roman" pitchFamily="18" charset="0"/>
              </a:rPr>
              <a:t>Note: The units given are those that are commonly used; however, appropriate units must be used in the formulas.</a:t>
            </a:r>
            <a:endParaRPr lang="en-US" b="1"/>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Slab milling</a:t>
            </a:r>
          </a:p>
        </p:txBody>
      </p:sp>
      <p:pic>
        <p:nvPicPr>
          <p:cNvPr id="1026" name="Picture 2"/>
          <p:cNvPicPr>
            <a:picLocks noGrp="1" noChangeAspect="1" noChangeArrowheads="1"/>
          </p:cNvPicPr>
          <p:nvPr>
            <p:ph sz="quarter" idx="1"/>
          </p:nvPr>
        </p:nvPicPr>
        <p:blipFill>
          <a:blip r:embed="rId2"/>
          <a:srcRect/>
          <a:stretch>
            <a:fillRect/>
          </a:stretch>
        </p:blipFill>
        <p:spPr bwMode="auto">
          <a:xfrm>
            <a:off x="457200" y="1676400"/>
            <a:ext cx="8229600" cy="3865418"/>
          </a:xfrm>
          <a:prstGeom prst="rect">
            <a:avLst/>
          </a:prstGeom>
          <a:noFill/>
          <a:ln w="9525">
            <a:noFill/>
            <a:miter lim="800000"/>
            <a:headEnd/>
            <a:tailEnd/>
          </a:ln>
          <a:effectLst/>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a:p>
        </p:txBody>
      </p:sp>
      <p:sp>
        <p:nvSpPr>
          <p:cNvPr id="3" name="Title 2"/>
          <p:cNvSpPr>
            <a:spLocks noGrp="1"/>
          </p:cNvSpPr>
          <p:nvPr>
            <p:ph type="title"/>
          </p:nvPr>
        </p:nvSpPr>
        <p:spPr/>
        <p:txBody>
          <a:bodyPr/>
          <a:lstStyle/>
          <a:p>
            <a:endParaRPr lang="en-US"/>
          </a:p>
        </p:txBody>
      </p:sp>
      <p:pic>
        <p:nvPicPr>
          <p:cNvPr id="4" name="Picture 2"/>
          <p:cNvPicPr>
            <a:picLocks noChangeAspect="1" noChangeArrowheads="1"/>
          </p:cNvPicPr>
          <p:nvPr/>
        </p:nvPicPr>
        <p:blipFill>
          <a:blip r:embed="rId2"/>
          <a:srcRect/>
          <a:stretch>
            <a:fillRect/>
          </a:stretch>
        </p:blipFill>
        <p:spPr bwMode="auto">
          <a:xfrm>
            <a:off x="457201" y="457200"/>
            <a:ext cx="8382000" cy="5312535"/>
          </a:xfrm>
          <a:prstGeom prst="rect">
            <a:avLst/>
          </a:prstGeom>
          <a:noFill/>
          <a:ln w="9525">
            <a:noFill/>
            <a:miter lim="800000"/>
            <a:headEnd/>
            <a:tailEnd/>
          </a:ln>
          <a:effectLst/>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Slab milling</a:t>
            </a:r>
          </a:p>
        </p:txBody>
      </p:sp>
      <p:pic>
        <p:nvPicPr>
          <p:cNvPr id="4" name="Content Placeholder 3"/>
          <p:cNvPicPr>
            <a:picLocks noGrp="1" noChangeAspect="1"/>
          </p:cNvPicPr>
          <p:nvPr>
            <p:ph sz="quarter" idx="1"/>
          </p:nvPr>
        </p:nvPicPr>
        <p:blipFill>
          <a:blip r:embed="rId2"/>
          <a:stretch>
            <a:fillRect/>
          </a:stretch>
        </p:blipFill>
        <p:spPr>
          <a:xfrm>
            <a:off x="838200" y="1600200"/>
            <a:ext cx="6781800" cy="3321180"/>
          </a:xfrm>
          <a:prstGeom prst="rect">
            <a:avLst/>
          </a:prstGeom>
        </p:spPr>
      </p:pic>
    </p:spTree>
    <p:extLst>
      <p:ext uri="{BB962C8B-B14F-4D97-AF65-F5344CB8AC3E}">
        <p14:creationId xmlns:p14="http://schemas.microsoft.com/office/powerpoint/2010/main" val="389312440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Slab milling</a:t>
            </a:r>
          </a:p>
        </p:txBody>
      </p:sp>
      <p:sp>
        <p:nvSpPr>
          <p:cNvPr id="3" name="Content Placeholder 2"/>
          <p:cNvSpPr>
            <a:spLocks noGrp="1"/>
          </p:cNvSpPr>
          <p:nvPr>
            <p:ph sz="quarter" idx="1"/>
          </p:nvPr>
        </p:nvSpPr>
        <p:spPr/>
        <p:txBody>
          <a:bodyPr/>
          <a:lstStyle/>
          <a:p>
            <a:pPr algn="just"/>
            <a:r>
              <a:rPr lang="en-US" dirty="0"/>
              <a:t>Assume that D = 200 </a:t>
            </a:r>
            <a:r>
              <a:rPr lang="pl-PL" dirty="0"/>
              <a:t>mm, w = 30 mm, </a:t>
            </a:r>
            <a:r>
              <a:rPr lang="en-US" dirty="0"/>
              <a:t>l</a:t>
            </a:r>
            <a:r>
              <a:rPr lang="pl-PL" dirty="0"/>
              <a:t> = 600 mm, d = 2 mm,</a:t>
            </a:r>
            <a:r>
              <a:rPr lang="en-US" dirty="0"/>
              <a:t> v = 1 mm/s, and N = 200 rpm. The cutter has 10 inserts, and the </a:t>
            </a:r>
            <a:r>
              <a:rPr lang="en-US" dirty="0" err="1"/>
              <a:t>workpiece</a:t>
            </a:r>
            <a:r>
              <a:rPr lang="en-US" dirty="0"/>
              <a:t> material is 304 stainless steel. Calculate the material removal rate, cutting time, and feed per tooth, and estimate the power required in this operation.</a:t>
            </a:r>
          </a:p>
        </p:txBody>
      </p:sp>
    </p:spTree>
    <p:extLst>
      <p:ext uri="{BB962C8B-B14F-4D97-AF65-F5344CB8AC3E}">
        <p14:creationId xmlns:p14="http://schemas.microsoft.com/office/powerpoint/2010/main" val="319017489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Slab Milling</a:t>
            </a:r>
          </a:p>
        </p:txBody>
      </p:sp>
      <p:sp>
        <p:nvSpPr>
          <p:cNvPr id="3" name="Content Placeholder 2"/>
          <p:cNvSpPr>
            <a:spLocks noGrp="1"/>
          </p:cNvSpPr>
          <p:nvPr>
            <p:ph sz="quarter" idx="1"/>
          </p:nvPr>
        </p:nvSpPr>
        <p:spPr>
          <a:xfrm>
            <a:off x="457200" y="1371600"/>
            <a:ext cx="7467600" cy="4873752"/>
          </a:xfrm>
        </p:spPr>
        <p:txBody>
          <a:bodyPr>
            <a:normAutofit fontScale="92500"/>
          </a:bodyPr>
          <a:lstStyle/>
          <a:p>
            <a:pPr marL="0" indent="0" algn="just">
              <a:buNone/>
            </a:pPr>
            <a:r>
              <a:rPr lang="en-US" dirty="0"/>
              <a:t>A slab milling operation is performed on the top surface of a steel rectangular work piece 12.0 in long by 2.5 in wide. The helical milling cutter, which has a 3.0 in diameter and ten teeth, is set up to overhang the width of the part on both sides. Cutting speed is 125 </a:t>
            </a:r>
            <a:r>
              <a:rPr lang="en-US" dirty="0" err="1"/>
              <a:t>ft</a:t>
            </a:r>
            <a:r>
              <a:rPr lang="en-US" dirty="0"/>
              <a:t>/min, feed is 0.006 in/tooth, and depth of cut = 0.300 in. Determine (a) the actual machining time to make one pass across the surface and (b) the maximum metal removal rate during the cut. (c) If an additional approach distance of 0.5 in is provided at the beginning of the pass (before cutting begins), and an over travel distance is provided at the end of the pass equal to the cutter radius plus 0.5 in, what is the duration of the feed motion.</a:t>
            </a:r>
          </a:p>
        </p:txBody>
      </p:sp>
    </p:spTree>
    <p:extLst>
      <p:ext uri="{BB962C8B-B14F-4D97-AF65-F5344CB8AC3E}">
        <p14:creationId xmlns:p14="http://schemas.microsoft.com/office/powerpoint/2010/main" val="40990227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a:spLocks noGrp="1"/>
          </p:cNvSpPr>
          <p:nvPr>
            <p:ph sz="quarter" idx="1"/>
          </p:nvPr>
        </p:nvSpPr>
        <p:spPr>
          <a:xfrm>
            <a:off x="304800" y="0"/>
            <a:ext cx="8534400" cy="6858000"/>
          </a:xfrm>
        </p:spPr>
        <p:txBody>
          <a:bodyPr>
            <a:noAutofit/>
          </a:bodyPr>
          <a:lstStyle/>
          <a:p>
            <a:pPr algn="ctr">
              <a:buNone/>
            </a:pPr>
            <a:r>
              <a:rPr lang="en-US" sz="4000" dirty="0">
                <a:solidFill>
                  <a:srgbClr val="FF0000"/>
                </a:solidFill>
                <a:latin typeface="Times New Roman" pitchFamily="18" charset="0"/>
                <a:cs typeface="Times New Roman" pitchFamily="18" charset="0"/>
              </a:rPr>
              <a:t>Milling machine</a:t>
            </a:r>
          </a:p>
          <a:p>
            <a:r>
              <a:rPr lang="en-US" sz="3000" dirty="0">
                <a:latin typeface="Times New Roman" pitchFamily="18" charset="0"/>
                <a:cs typeface="Times New Roman" pitchFamily="18" charset="0"/>
              </a:rPr>
              <a:t>As the workpiece moves against the cutting edges of milling cutter, metal is removed in form chips</a:t>
            </a:r>
          </a:p>
          <a:p>
            <a:r>
              <a:rPr lang="en-US" sz="3000" dirty="0">
                <a:latin typeface="Times New Roman" pitchFamily="18" charset="0"/>
                <a:cs typeface="Times New Roman" pitchFamily="18" charset="0"/>
              </a:rPr>
              <a:t>Machined surface is formed in one or more passes of the work. </a:t>
            </a:r>
          </a:p>
          <a:p>
            <a:r>
              <a:rPr lang="en-US" sz="3000" dirty="0">
                <a:latin typeface="Times New Roman" pitchFamily="18" charset="0"/>
                <a:cs typeface="Times New Roman" pitchFamily="18" charset="0"/>
              </a:rPr>
              <a:t>The work to be machined is held in a vice, a rotary table, a three jaw chuck, an index head, in a special fixture or bolted to machine table.</a:t>
            </a:r>
          </a:p>
          <a:p>
            <a:r>
              <a:rPr lang="en-US" sz="2800" dirty="0">
                <a:latin typeface="Times New Roman" pitchFamily="18" charset="0"/>
                <a:cs typeface="Times New Roman" pitchFamily="18" charset="0"/>
              </a:rPr>
              <a:t>In many applications, due to its higher production rate and accuracy, milling machine has even replaced shapers and slotters.</a:t>
            </a:r>
          </a:p>
          <a:p>
            <a:pPr marL="0" indent="0">
              <a:buNone/>
            </a:pPr>
            <a:r>
              <a:rPr lang="en-US" sz="3000" dirty="0">
                <a:latin typeface="Times New Roman" pitchFamily="18" charset="0"/>
                <a:cs typeface="Times New Roman" pitchFamily="18" charset="0"/>
              </a:rPr>
              <a:t> </a:t>
            </a:r>
            <a:endParaRPr lang="en-US" sz="3000" dirty="0">
              <a:solidFill>
                <a:schemeClr val="accent6">
                  <a:lumMod val="75000"/>
                </a:schemeClr>
              </a:solidFill>
              <a:latin typeface="Times New Roman" pitchFamily="18" charset="0"/>
              <a:cs typeface="Times New Roman" pitchFamily="18" charset="0"/>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sz="quarter" idx="1"/>
          </p:nvPr>
        </p:nvPicPr>
        <p:blipFill>
          <a:blip r:embed="rId2"/>
          <a:stretch>
            <a:fillRect/>
          </a:stretch>
        </p:blipFill>
        <p:spPr>
          <a:xfrm>
            <a:off x="457200" y="2362200"/>
            <a:ext cx="8268733" cy="2971800"/>
          </a:xfrm>
          <a:prstGeom prst="rect">
            <a:avLst/>
          </a:prstGeom>
        </p:spPr>
      </p:pic>
    </p:spTree>
    <p:extLst>
      <p:ext uri="{BB962C8B-B14F-4D97-AF65-F5344CB8AC3E}">
        <p14:creationId xmlns:p14="http://schemas.microsoft.com/office/powerpoint/2010/main" val="404611465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sz="quarter" idx="1"/>
          </p:nvPr>
        </p:nvPicPr>
        <p:blipFill>
          <a:blip r:embed="rId2"/>
          <a:stretch>
            <a:fillRect/>
          </a:stretch>
        </p:blipFill>
        <p:spPr>
          <a:xfrm>
            <a:off x="163918" y="1752600"/>
            <a:ext cx="7760882" cy="4402457"/>
          </a:xfrm>
          <a:prstGeom prst="rect">
            <a:avLst/>
          </a:prstGeom>
        </p:spPr>
      </p:pic>
    </p:spTree>
    <p:extLst>
      <p:ext uri="{BB962C8B-B14F-4D97-AF65-F5344CB8AC3E}">
        <p14:creationId xmlns:p14="http://schemas.microsoft.com/office/powerpoint/2010/main" val="127679127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467600" cy="487362"/>
          </a:xfrm>
        </p:spPr>
        <p:txBody>
          <a:bodyPr>
            <a:normAutofit fontScale="90000"/>
          </a:bodyPr>
          <a:lstStyle/>
          <a:p>
            <a:r>
              <a:rPr lang="en-US" dirty="0" err="1"/>
              <a:t>Groover</a:t>
            </a:r>
            <a:r>
              <a:rPr lang="en-US" dirty="0"/>
              <a:t> Book</a:t>
            </a:r>
          </a:p>
        </p:txBody>
      </p:sp>
      <p:pic>
        <p:nvPicPr>
          <p:cNvPr id="4" name="Content Placeholder 3"/>
          <p:cNvPicPr>
            <a:picLocks noGrp="1" noChangeAspect="1"/>
          </p:cNvPicPr>
          <p:nvPr>
            <p:ph sz="quarter" idx="1"/>
          </p:nvPr>
        </p:nvPicPr>
        <p:blipFill>
          <a:blip r:embed="rId2"/>
          <a:stretch>
            <a:fillRect/>
          </a:stretch>
        </p:blipFill>
        <p:spPr>
          <a:xfrm>
            <a:off x="1142999" y="762000"/>
            <a:ext cx="6422999" cy="5963432"/>
          </a:xfrm>
          <a:prstGeom prst="rect">
            <a:avLst/>
          </a:prstGeom>
        </p:spPr>
      </p:pic>
    </p:spTree>
    <p:extLst>
      <p:ext uri="{BB962C8B-B14F-4D97-AF65-F5344CB8AC3E}">
        <p14:creationId xmlns:p14="http://schemas.microsoft.com/office/powerpoint/2010/main" val="277694460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467600" cy="563562"/>
          </a:xfrm>
        </p:spPr>
        <p:txBody>
          <a:bodyPr/>
          <a:lstStyle/>
          <a:p>
            <a:r>
              <a:rPr lang="en-US" dirty="0" err="1"/>
              <a:t>Groover</a:t>
            </a:r>
            <a:r>
              <a:rPr lang="en-US" dirty="0"/>
              <a:t> Book</a:t>
            </a:r>
          </a:p>
        </p:txBody>
      </p:sp>
      <p:pic>
        <p:nvPicPr>
          <p:cNvPr id="4" name="Content Placeholder 3"/>
          <p:cNvPicPr>
            <a:picLocks noGrp="1" noChangeAspect="1"/>
          </p:cNvPicPr>
          <p:nvPr>
            <p:ph sz="quarter" idx="1"/>
          </p:nvPr>
        </p:nvPicPr>
        <p:blipFill>
          <a:blip r:embed="rId2"/>
          <a:stretch>
            <a:fillRect/>
          </a:stretch>
        </p:blipFill>
        <p:spPr>
          <a:xfrm>
            <a:off x="1066800" y="838200"/>
            <a:ext cx="5867400" cy="4002803"/>
          </a:xfrm>
          <a:prstGeom prst="rect">
            <a:avLst/>
          </a:prstGeom>
        </p:spPr>
      </p:pic>
      <p:pic>
        <p:nvPicPr>
          <p:cNvPr id="5" name="Picture 4"/>
          <p:cNvPicPr>
            <a:picLocks noChangeAspect="1"/>
          </p:cNvPicPr>
          <p:nvPr/>
        </p:nvPicPr>
        <p:blipFill>
          <a:blip r:embed="rId3"/>
          <a:stretch>
            <a:fillRect/>
          </a:stretch>
        </p:blipFill>
        <p:spPr>
          <a:xfrm>
            <a:off x="1066800" y="4841003"/>
            <a:ext cx="6181823" cy="2016997"/>
          </a:xfrm>
          <a:prstGeom prst="rect">
            <a:avLst/>
          </a:prstGeom>
        </p:spPr>
      </p:pic>
    </p:spTree>
    <p:extLst>
      <p:ext uri="{BB962C8B-B14F-4D97-AF65-F5344CB8AC3E}">
        <p14:creationId xmlns:p14="http://schemas.microsoft.com/office/powerpoint/2010/main" val="391927337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Problem statement</a:t>
            </a:r>
          </a:p>
        </p:txBody>
      </p:sp>
      <p:sp>
        <p:nvSpPr>
          <p:cNvPr id="3" name="Content Placeholder 2"/>
          <p:cNvSpPr>
            <a:spLocks noGrp="1"/>
          </p:cNvSpPr>
          <p:nvPr>
            <p:ph sz="quarter" idx="1"/>
          </p:nvPr>
        </p:nvSpPr>
        <p:spPr>
          <a:xfrm>
            <a:off x="457200" y="1600200"/>
            <a:ext cx="7772400" cy="4873752"/>
          </a:xfrm>
        </p:spPr>
        <p:txBody>
          <a:bodyPr/>
          <a:lstStyle/>
          <a:p>
            <a:pPr marL="0" indent="0">
              <a:buNone/>
            </a:pPr>
            <a:r>
              <a:rPr lang="en-US" dirty="0">
                <a:latin typeface="CMR10"/>
              </a:rPr>
              <a:t>Estimate the time required for face milling an 8-in. long, 3-in. wide brass block using a 8-in diameter cutter with 12 HSS teeth. </a:t>
            </a:r>
          </a:p>
          <a:p>
            <a:pPr marL="0" indent="0">
              <a:buNone/>
            </a:pPr>
            <a:r>
              <a:rPr lang="en-US" dirty="0">
                <a:latin typeface="CMR10"/>
              </a:rPr>
              <a:t>Consider l</a:t>
            </a:r>
            <a:r>
              <a:rPr lang="en-US" sz="1600" dirty="0">
                <a:latin typeface="CMR10"/>
              </a:rPr>
              <a:t>c</a:t>
            </a:r>
            <a:r>
              <a:rPr lang="en-US" dirty="0">
                <a:latin typeface="CMR10"/>
              </a:rPr>
              <a:t>=√</a:t>
            </a:r>
            <a:r>
              <a:rPr lang="en-US" sz="1800" dirty="0" err="1">
                <a:latin typeface="CMR10"/>
              </a:rPr>
              <a:t>D</a:t>
            </a:r>
            <a:r>
              <a:rPr lang="en-US" sz="2000" dirty="0" err="1">
                <a:latin typeface="CMR10"/>
              </a:rPr>
              <a:t>w</a:t>
            </a:r>
            <a:r>
              <a:rPr lang="en-US" dirty="0">
                <a:latin typeface="CMR10"/>
              </a:rPr>
              <a:t> and feed rate same as face milling</a:t>
            </a:r>
            <a:endParaRPr lang="en-US" dirty="0"/>
          </a:p>
        </p:txBody>
      </p:sp>
    </p:spTree>
    <p:extLst>
      <p:ext uri="{BB962C8B-B14F-4D97-AF65-F5344CB8AC3E}">
        <p14:creationId xmlns:p14="http://schemas.microsoft.com/office/powerpoint/2010/main" val="419616711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Face milling</a:t>
            </a:r>
          </a:p>
        </p:txBody>
      </p:sp>
      <p:pic>
        <p:nvPicPr>
          <p:cNvPr id="4" name="Content Placeholder 3"/>
          <p:cNvPicPr>
            <a:picLocks noGrp="1" noChangeAspect="1"/>
          </p:cNvPicPr>
          <p:nvPr>
            <p:ph sz="quarter" idx="1"/>
          </p:nvPr>
        </p:nvPicPr>
        <p:blipFill>
          <a:blip r:embed="rId2"/>
          <a:stretch>
            <a:fillRect/>
          </a:stretch>
        </p:blipFill>
        <p:spPr>
          <a:xfrm rot="16200000">
            <a:off x="2576513" y="471488"/>
            <a:ext cx="2162175" cy="4572000"/>
          </a:xfrm>
          <a:prstGeom prst="rect">
            <a:avLst/>
          </a:prstGeom>
        </p:spPr>
      </p:pic>
      <p:pic>
        <p:nvPicPr>
          <p:cNvPr id="5" name="Picture 4"/>
          <p:cNvPicPr>
            <a:picLocks noChangeAspect="1"/>
          </p:cNvPicPr>
          <p:nvPr/>
        </p:nvPicPr>
        <p:blipFill>
          <a:blip r:embed="rId3"/>
          <a:stretch>
            <a:fillRect/>
          </a:stretch>
        </p:blipFill>
        <p:spPr>
          <a:xfrm>
            <a:off x="663465" y="3962400"/>
            <a:ext cx="7055069" cy="2286000"/>
          </a:xfrm>
          <a:prstGeom prst="rect">
            <a:avLst/>
          </a:prstGeom>
        </p:spPr>
      </p:pic>
      <p:pic>
        <p:nvPicPr>
          <p:cNvPr id="6" name="Picture 5"/>
          <p:cNvPicPr>
            <a:picLocks noChangeAspect="1"/>
          </p:cNvPicPr>
          <p:nvPr/>
        </p:nvPicPr>
        <p:blipFill>
          <a:blip r:embed="rId4"/>
          <a:stretch>
            <a:fillRect/>
          </a:stretch>
        </p:blipFill>
        <p:spPr>
          <a:xfrm>
            <a:off x="663465" y="2052637"/>
            <a:ext cx="1238252" cy="309563"/>
          </a:xfrm>
          <a:prstGeom prst="rect">
            <a:avLst/>
          </a:prstGeom>
        </p:spPr>
      </p:pic>
    </p:spTree>
    <p:extLst>
      <p:ext uri="{BB962C8B-B14F-4D97-AF65-F5344CB8AC3E}">
        <p14:creationId xmlns:p14="http://schemas.microsoft.com/office/powerpoint/2010/main" val="126314154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Face milling</a:t>
            </a:r>
          </a:p>
        </p:txBody>
      </p:sp>
      <p:sp>
        <p:nvSpPr>
          <p:cNvPr id="3" name="Content Placeholder 2"/>
          <p:cNvSpPr>
            <a:spLocks noGrp="1"/>
          </p:cNvSpPr>
          <p:nvPr>
            <p:ph sz="quarter" idx="1"/>
          </p:nvPr>
        </p:nvSpPr>
        <p:spPr/>
        <p:txBody>
          <a:bodyPr>
            <a:normAutofit/>
          </a:bodyPr>
          <a:lstStyle/>
          <a:p>
            <a:pPr marL="0" indent="0" algn="just">
              <a:buNone/>
            </a:pPr>
            <a:r>
              <a:rPr lang="en-US" dirty="0"/>
              <a:t>A face milling operation is used to machine 6.0 mm from the top surface of a rectangular </a:t>
            </a:r>
            <a:r>
              <a:rPr lang="en-US"/>
              <a:t>piece of aluminum </a:t>
            </a:r>
            <a:r>
              <a:rPr lang="en-US" dirty="0"/>
              <a:t>300 mm long by 125 mm wide in a single pass. The cutter follows a path that is centered over the work piece. It has four teeth and is 150 mm in diameter. Cutting speed = 2.8 m/s, and chip load = 0.27 mm/tooth. Determine (a) the actual machining time to make the pass across the surface</a:t>
            </a:r>
          </a:p>
          <a:p>
            <a:pPr marL="0" indent="0" algn="just">
              <a:buNone/>
            </a:pPr>
            <a:r>
              <a:rPr lang="en-US" dirty="0"/>
              <a:t>and (b) the maximum metal removal rate during cutting.</a:t>
            </a:r>
          </a:p>
        </p:txBody>
      </p:sp>
    </p:spTree>
    <p:extLst>
      <p:ext uri="{BB962C8B-B14F-4D97-AF65-F5344CB8AC3E}">
        <p14:creationId xmlns:p14="http://schemas.microsoft.com/office/powerpoint/2010/main" val="301052226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Face Milling</a:t>
            </a:r>
          </a:p>
        </p:txBody>
      </p:sp>
      <p:sp>
        <p:nvSpPr>
          <p:cNvPr id="3" name="Content Placeholder 2"/>
          <p:cNvSpPr>
            <a:spLocks noGrp="1"/>
          </p:cNvSpPr>
          <p:nvPr>
            <p:ph sz="quarter" idx="1"/>
          </p:nvPr>
        </p:nvSpPr>
        <p:spPr/>
        <p:txBody>
          <a:bodyPr>
            <a:normAutofit fontScale="92500"/>
          </a:bodyPr>
          <a:lstStyle/>
          <a:p>
            <a:pPr marL="0" indent="0" algn="just">
              <a:buNone/>
            </a:pPr>
            <a:r>
              <a:rPr lang="en-US" dirty="0"/>
              <a:t>A face milling operation is performed on the top surface of a steel rectangular work piece 12.0 in long by 2.5 in wide. The milling cutter follows a path that is centered over the </a:t>
            </a:r>
            <a:r>
              <a:rPr lang="en-US" dirty="0" err="1"/>
              <a:t>wor</a:t>
            </a:r>
            <a:r>
              <a:rPr lang="en-US" dirty="0"/>
              <a:t> </a:t>
            </a:r>
            <a:r>
              <a:rPr lang="en-US" dirty="0" err="1"/>
              <a:t>kpiece</a:t>
            </a:r>
            <a:r>
              <a:rPr lang="en-US" dirty="0"/>
              <a:t>. It has five teeth and a 3.0 in diameter. Cutting speed = 250 </a:t>
            </a:r>
            <a:r>
              <a:rPr lang="en-US" dirty="0" err="1"/>
              <a:t>ft</a:t>
            </a:r>
            <a:r>
              <a:rPr lang="en-US" dirty="0"/>
              <a:t>/min, feed = 0.006 in/tooth, and depth of cut = 0.150 in. Determine (a) the actual cutting time to make one pass across the surface and (b) the maximum metal removal rate during the cut. (c) If an additional approach distance of 0.5 </a:t>
            </a:r>
            <a:r>
              <a:rPr lang="en-US"/>
              <a:t>in is provided </a:t>
            </a:r>
            <a:r>
              <a:rPr lang="en-US" dirty="0"/>
              <a:t>at the beginning of the pass (before cutting begins), and </a:t>
            </a:r>
            <a:r>
              <a:rPr lang="en-US"/>
              <a:t>an over travel </a:t>
            </a:r>
            <a:r>
              <a:rPr lang="en-US" dirty="0"/>
              <a:t>distance is provided at the end of the pass equal to the cutter radius plus 0.5 in, what is the duration of the feed motion.</a:t>
            </a:r>
          </a:p>
        </p:txBody>
      </p:sp>
    </p:spTree>
    <p:extLst>
      <p:ext uri="{BB962C8B-B14F-4D97-AF65-F5344CB8AC3E}">
        <p14:creationId xmlns:p14="http://schemas.microsoft.com/office/powerpoint/2010/main" val="283090005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65695" y="2967335"/>
            <a:ext cx="4612609" cy="923330"/>
          </a:xfrm>
          <a:prstGeom prst="rect">
            <a:avLst/>
          </a:prstGeom>
          <a:noFill/>
        </p:spPr>
        <p:txBody>
          <a:bodyPr wrap="none" lIns="91440" tIns="45720" rIns="91440" bIns="45720">
            <a:spAutoFit/>
            <a:scene3d>
              <a:camera prst="orthographicFront"/>
              <a:lightRig rig="soft" dir="t">
                <a:rot lat="0" lon="0" rev="10800000"/>
              </a:lightRig>
            </a:scene3d>
            <a:sp3d>
              <a:bevelT w="27940" h="12700"/>
              <a:contourClr>
                <a:srgbClr val="DDDDDD"/>
              </a:contourClr>
            </a:sp3d>
          </a:bodyPr>
          <a:lstStyle/>
          <a:p>
            <a:pPr algn="ctr"/>
            <a:r>
              <a:rPr lang="en-US" sz="5400" b="1" cap="none" spc="150" dirty="0">
                <a:ln w="11430"/>
                <a:solidFill>
                  <a:srgbClr val="F8F8F8"/>
                </a:solidFill>
                <a:effectLst>
                  <a:outerShdw blurRad="25400" algn="tl" rotWithShape="0">
                    <a:srgbClr val="000000">
                      <a:alpha val="43000"/>
                    </a:srgbClr>
                  </a:outerShdw>
                </a:effectLst>
              </a:rPr>
              <a:t>Your Text Here</a:t>
            </a:r>
          </a:p>
        </p:txBody>
      </p:sp>
      <p:sp>
        <p:nvSpPr>
          <p:cNvPr id="5" name="Rectangle 4"/>
          <p:cNvSpPr/>
          <p:nvPr/>
        </p:nvSpPr>
        <p:spPr>
          <a:xfrm>
            <a:off x="1752600" y="2667000"/>
            <a:ext cx="5818644" cy="1200329"/>
          </a:xfrm>
          <a:prstGeom prst="rect">
            <a:avLst/>
          </a:prstGeom>
          <a:noFill/>
        </p:spPr>
        <p:txBody>
          <a:bodyPr wrap="none" lIns="91440" tIns="45720" rIns="91440" bIns="45720">
            <a:spAutoFit/>
          </a:bodyPr>
          <a:lstStyle/>
          <a:p>
            <a:pPr algn="ctr"/>
            <a:r>
              <a:rPr lang="en-US" sz="72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Times New Roman" pitchFamily="18" charset="0"/>
                <a:cs typeface="Times New Roman" pitchFamily="18" charset="0"/>
              </a:rPr>
              <a:t>THANK YOU</a:t>
            </a:r>
            <a:endParaRPr lang="en-US" sz="7200" b="1" cap="none" spc="0"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latin typeface="Times New Roman" pitchFamily="18" charset="0"/>
              <a:cs typeface="Times New Roman" pitchFamily="18"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457200" y="277813"/>
            <a:ext cx="8229600" cy="636587"/>
          </a:xfrm>
        </p:spPr>
        <p:txBody>
          <a:bodyPr/>
          <a:lstStyle/>
          <a:p>
            <a:pPr eaLnBrk="1" hangingPunct="1"/>
            <a:endParaRPr lang="en-US" sz="3200" dirty="0"/>
          </a:p>
        </p:txBody>
      </p:sp>
      <p:sp>
        <p:nvSpPr>
          <p:cNvPr id="6147" name="Rectangle 3"/>
          <p:cNvSpPr>
            <a:spLocks noGrp="1" noChangeArrowheads="1"/>
          </p:cNvSpPr>
          <p:nvPr>
            <p:ph type="body" sz="half" idx="1"/>
          </p:nvPr>
        </p:nvSpPr>
        <p:spPr>
          <a:xfrm>
            <a:off x="381000" y="1066800"/>
            <a:ext cx="8432800" cy="5029200"/>
          </a:xfrm>
        </p:spPr>
        <p:txBody>
          <a:bodyPr/>
          <a:lstStyle/>
          <a:p>
            <a:pPr algn="just" eaLnBrk="1" hangingPunct="1">
              <a:lnSpc>
                <a:spcPct val="125000"/>
              </a:lnSpc>
            </a:pPr>
            <a:r>
              <a:rPr lang="en-US" sz="2000">
                <a:latin typeface="Times New Roman" pitchFamily="18" charset="0"/>
                <a:cs typeface="Times New Roman" pitchFamily="18" charset="0"/>
              </a:rPr>
              <a:t>Milling is a process of producing flat and complex shapes with the use of multi-tooth cutting tool, which is called a milling cutter and the cutting edges are called teeth. </a:t>
            </a:r>
          </a:p>
          <a:p>
            <a:pPr algn="just" eaLnBrk="1" hangingPunct="1">
              <a:lnSpc>
                <a:spcPct val="125000"/>
              </a:lnSpc>
            </a:pPr>
            <a:r>
              <a:rPr lang="en-US" sz="2000">
                <a:latin typeface="Times New Roman" pitchFamily="18" charset="0"/>
                <a:cs typeface="Times New Roman" pitchFamily="18" charset="0"/>
              </a:rPr>
              <a:t>The axis of rotation of the cutting tool is perpendicular to the direction of  feed, either parallel or perpendicular to the machined surface. The machine  tool that traditionally performs this operation is called milling machine.</a:t>
            </a:r>
          </a:p>
          <a:p>
            <a:pPr algn="just" eaLnBrk="1" hangingPunct="1">
              <a:lnSpc>
                <a:spcPct val="125000"/>
              </a:lnSpc>
            </a:pPr>
            <a:r>
              <a:rPr lang="en-US" sz="2000">
                <a:latin typeface="Times New Roman" pitchFamily="18" charset="0"/>
                <a:cs typeface="Times New Roman" pitchFamily="18" charset="0"/>
              </a:rPr>
              <a:t>Milling is an interrupted cutting operation in which the teeth of the milling cutter enter and exit the work during each revolution. This interrupted cutting action subjects the teeth to a cycle of impact force and thermal shock on every rotation. The tool material and cutter geometry must be designed to withstand these conditions. Cutting fluids are essential for most milling operations.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a:spLocks noGrp="1"/>
          </p:cNvSpPr>
          <p:nvPr>
            <p:ph sz="quarter" idx="1"/>
          </p:nvPr>
        </p:nvSpPr>
        <p:spPr>
          <a:xfrm>
            <a:off x="304800" y="0"/>
            <a:ext cx="8839200" cy="6858000"/>
          </a:xfrm>
        </p:spPr>
        <p:txBody>
          <a:bodyPr>
            <a:noAutofit/>
          </a:bodyPr>
          <a:lstStyle/>
          <a:p>
            <a:pPr algn="ctr">
              <a:buNone/>
            </a:pPr>
            <a:r>
              <a:rPr lang="en-US" sz="4000" dirty="0">
                <a:solidFill>
                  <a:srgbClr val="FF0000"/>
                </a:solidFill>
                <a:latin typeface="Times New Roman" pitchFamily="18" charset="0"/>
                <a:cs typeface="Times New Roman" pitchFamily="18" charset="0"/>
              </a:rPr>
              <a:t>Milling machine applications</a:t>
            </a:r>
          </a:p>
        </p:txBody>
      </p:sp>
      <p:pic>
        <p:nvPicPr>
          <p:cNvPr id="6" name="Picture 2"/>
          <p:cNvPicPr>
            <a:picLocks noChangeAspect="1" noChangeArrowheads="1"/>
          </p:cNvPicPr>
          <p:nvPr/>
        </p:nvPicPr>
        <p:blipFill>
          <a:blip r:embed="rId2" cstate="print"/>
          <a:srcRect/>
          <a:stretch>
            <a:fillRect/>
          </a:stretch>
        </p:blipFill>
        <p:spPr bwMode="auto">
          <a:xfrm>
            <a:off x="228600" y="1219200"/>
            <a:ext cx="8610600" cy="4419600"/>
          </a:xfrm>
          <a:prstGeom prst="rect">
            <a:avLst/>
          </a:prstGeom>
          <a:noFill/>
          <a:ln w="9525">
            <a:noFill/>
            <a:miter lim="800000"/>
            <a:headEnd/>
            <a:tailEnd/>
          </a:ln>
          <a:effec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381000" y="0"/>
            <a:ext cx="8229600" cy="990600"/>
          </a:xfrm>
        </p:spPr>
        <p:txBody>
          <a:bodyPr>
            <a:noAutofit/>
          </a:bodyPr>
          <a:lstStyle/>
          <a:p>
            <a:pPr algn="ctr"/>
            <a:r>
              <a:rPr lang="en-US" sz="4000" dirty="0">
                <a:solidFill>
                  <a:srgbClr val="FF0000"/>
                </a:solidFill>
                <a:latin typeface="Times New Roman" pitchFamily="18" charset="0"/>
                <a:ea typeface="Segoe UI" pitchFamily="34" charset="0"/>
                <a:cs typeface="Times New Roman" pitchFamily="18" charset="0"/>
              </a:rPr>
              <a:t>Milling</a:t>
            </a:r>
            <a:r>
              <a:rPr lang="en-US" dirty="0">
                <a:solidFill>
                  <a:srgbClr val="FF0000"/>
                </a:solidFill>
                <a:latin typeface="Times New Roman" pitchFamily="18" charset="0"/>
                <a:ea typeface="Segoe UI" pitchFamily="34" charset="0"/>
                <a:cs typeface="Times New Roman" pitchFamily="18" charset="0"/>
              </a:rPr>
              <a:t> methods</a:t>
            </a:r>
          </a:p>
        </p:txBody>
      </p:sp>
      <p:sp>
        <p:nvSpPr>
          <p:cNvPr id="5" name="Content Placeholder 2"/>
          <p:cNvSpPr>
            <a:spLocks noGrp="1"/>
          </p:cNvSpPr>
          <p:nvPr>
            <p:ph sz="quarter" idx="1"/>
          </p:nvPr>
        </p:nvSpPr>
        <p:spPr>
          <a:xfrm>
            <a:off x="457200" y="990600"/>
            <a:ext cx="8229600" cy="5867400"/>
          </a:xfrm>
        </p:spPr>
        <p:txBody>
          <a:bodyPr>
            <a:normAutofit/>
          </a:bodyPr>
          <a:lstStyle/>
          <a:p>
            <a:pPr algn="just">
              <a:buNone/>
            </a:pPr>
            <a:r>
              <a:rPr lang="en-US" sz="2800" dirty="0">
                <a:latin typeface="Times New Roman" pitchFamily="18" charset="0"/>
                <a:cs typeface="Times New Roman" pitchFamily="18" charset="0"/>
              </a:rPr>
              <a:t>Two basic methods of milling</a:t>
            </a:r>
          </a:p>
          <a:p>
            <a:pPr algn="just">
              <a:buNone/>
            </a:pPr>
            <a:r>
              <a:rPr lang="en-US" sz="2800" dirty="0">
                <a:latin typeface="Times New Roman" pitchFamily="18" charset="0"/>
                <a:cs typeface="Times New Roman" pitchFamily="18" charset="0"/>
              </a:rPr>
              <a:t>1.Up-milling or conventional milling</a:t>
            </a:r>
          </a:p>
          <a:p>
            <a:pPr algn="just">
              <a:buNone/>
            </a:pPr>
            <a:r>
              <a:rPr lang="en-US" sz="2800" dirty="0">
                <a:latin typeface="Times New Roman" pitchFamily="18" charset="0"/>
                <a:cs typeface="Times New Roman" pitchFamily="18" charset="0"/>
              </a:rPr>
              <a:t>2.Down-milling or climb milling</a:t>
            </a:r>
            <a:endParaRPr lang="en-US" sz="2800" dirty="0">
              <a:solidFill>
                <a:srgbClr val="FFC000"/>
              </a:solidFill>
              <a:latin typeface="Times New Roman" pitchFamily="18" charset="0"/>
              <a:cs typeface="Times New Roman" pitchFamily="18" charset="0"/>
            </a:endParaRPr>
          </a:p>
          <a:p>
            <a:pPr algn="just">
              <a:buNone/>
            </a:pPr>
            <a:r>
              <a:rPr lang="en-US" sz="2800" dirty="0">
                <a:solidFill>
                  <a:srgbClr val="C00000"/>
                </a:solidFill>
                <a:latin typeface="Times New Roman" pitchFamily="18" charset="0"/>
                <a:cs typeface="Times New Roman" pitchFamily="18" charset="0"/>
              </a:rPr>
              <a:t>1.Up-milling or conventional milling</a:t>
            </a:r>
            <a:endParaRPr lang="en-US" sz="2800" dirty="0">
              <a:latin typeface="Times New Roman" pitchFamily="18" charset="0"/>
              <a:cs typeface="Times New Roman" pitchFamily="18" charset="0"/>
            </a:endParaRPr>
          </a:p>
          <a:p>
            <a:pPr algn="just"/>
            <a:r>
              <a:rPr lang="en-US" sz="2800" dirty="0">
                <a:latin typeface="Times New Roman" pitchFamily="18" charset="0"/>
                <a:cs typeface="Times New Roman" pitchFamily="18" charset="0"/>
              </a:rPr>
              <a:t>Metal is removed by cutter rotating against the direction of travel of the workpiece.</a:t>
            </a:r>
          </a:p>
          <a:p>
            <a:pPr algn="just"/>
            <a:r>
              <a:rPr lang="en-US" sz="2800" dirty="0">
                <a:latin typeface="Times New Roman" pitchFamily="18" charset="0"/>
                <a:cs typeface="Times New Roman" pitchFamily="18" charset="0"/>
              </a:rPr>
              <a:t>Needs stronger holding of the job.</a:t>
            </a:r>
          </a:p>
          <a:p>
            <a:pPr algn="just"/>
            <a:r>
              <a:rPr lang="en-US" sz="2800" dirty="0">
                <a:latin typeface="Times New Roman" pitchFamily="18" charset="0"/>
                <a:cs typeface="Times New Roman" pitchFamily="18" charset="0"/>
              </a:rPr>
              <a:t>Chip thickness is minimum at the start of cut and maximum at the end of the cut.</a:t>
            </a:r>
          </a:p>
          <a:p>
            <a:pPr algn="just"/>
            <a:r>
              <a:rPr lang="en-US" sz="2800" dirty="0">
                <a:latin typeface="Times New Roman" pitchFamily="18" charset="0"/>
                <a:cs typeface="Times New Roman" pitchFamily="18" charset="0"/>
              </a:rPr>
              <a:t>Disadvantage- tendency to lift work from the fixtures and poor surface finish.</a:t>
            </a:r>
          </a:p>
          <a:p>
            <a:pPr algn="just"/>
            <a:endParaRPr lang="en-US" sz="2400" dirty="0">
              <a:latin typeface="Times New Roman" pitchFamily="18" charset="0"/>
              <a:cs typeface="Times New Roman" pitchFamily="18" charset="0"/>
            </a:endParaRPr>
          </a:p>
          <a:p>
            <a:pPr algn="just">
              <a:buNone/>
            </a:pPr>
            <a:endParaRPr lang="en-US" sz="2400" dirty="0">
              <a:latin typeface="Times New Roman" pitchFamily="18" charset="0"/>
              <a:cs typeface="Times New Roman" pitchFamily="18" charset="0"/>
            </a:endParaRPr>
          </a:p>
        </p:txBody>
      </p: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el">
  <a:themeElements>
    <a:clrScheme name="Oriel">
      <a:dk1>
        <a:sysClr val="windowText" lastClr="000000"/>
      </a:dk1>
      <a:lt1>
        <a:sysClr val="window" lastClr="FFFFFF"/>
      </a:lt1>
      <a:dk2>
        <a:srgbClr val="575F6D"/>
      </a:dk2>
      <a:lt2>
        <a:srgbClr val="FFF39D"/>
      </a:lt2>
      <a:accent1>
        <a:srgbClr val="FE8637"/>
      </a:accent1>
      <a:accent2>
        <a:srgbClr val="7598D9"/>
      </a:accent2>
      <a:accent3>
        <a:srgbClr val="B32C16"/>
      </a:accent3>
      <a:accent4>
        <a:srgbClr val="F5CD2D"/>
      </a:accent4>
      <a:accent5>
        <a:srgbClr val="AEBAD5"/>
      </a:accent5>
      <a:accent6>
        <a:srgbClr val="777C84"/>
      </a:accent6>
      <a:hlink>
        <a:srgbClr val="D2611C"/>
      </a:hlink>
      <a:folHlink>
        <a:srgbClr val="3B435B"/>
      </a:folHlink>
    </a:clrScheme>
    <a:fontScheme name="Oriel">
      <a:majorFont>
        <a:latin typeface="Century Schoolbook"/>
        <a:ea typeface=""/>
        <a:cs typeface=""/>
        <a:font script="Jpan" typeface="ＭＳ Ｐ明朝"/>
        <a:font script="Hang" typeface="휴먼매직체"/>
        <a:font script="Hans" typeface="华文楷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entury Schoolbook"/>
        <a:ea typeface=""/>
        <a:cs typeface=""/>
        <a:font script="Jpan" typeface="ＭＳ Ｐ明朝"/>
        <a:font script="Hang" typeface="휴먼매직체"/>
        <a:font script="Hans" typeface="宋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riel">
      <a:fillStyleLst>
        <a:solidFill>
          <a:schemeClr val="phClr"/>
        </a:solidFill>
        <a:gradFill rotWithShape="1">
          <a:gsLst>
            <a:gs pos="0">
              <a:schemeClr val="phClr">
                <a:tint val="35000"/>
                <a:satMod val="260000"/>
              </a:schemeClr>
            </a:gs>
            <a:gs pos="30000">
              <a:schemeClr val="phClr">
                <a:tint val="38000"/>
                <a:satMod val="260000"/>
              </a:schemeClr>
            </a:gs>
            <a:gs pos="75000">
              <a:schemeClr val="phClr">
                <a:tint val="55000"/>
                <a:satMod val="255000"/>
              </a:schemeClr>
            </a:gs>
            <a:gs pos="100000">
              <a:schemeClr val="phClr">
                <a:tint val="70000"/>
                <a:satMod val="255000"/>
              </a:schemeClr>
            </a:gs>
          </a:gsLst>
          <a:path path="circle">
            <a:fillToRect l="5000" t="100000" r="120000" b="10000"/>
          </a:path>
        </a:gradFill>
        <a:gradFill rotWithShape="1">
          <a:gsLst>
            <a:gs pos="0">
              <a:schemeClr val="phClr">
                <a:shade val="63000"/>
                <a:satMod val="165000"/>
              </a:schemeClr>
            </a:gs>
            <a:gs pos="30000">
              <a:schemeClr val="phClr">
                <a:shade val="58000"/>
                <a:satMod val="165000"/>
              </a:schemeClr>
            </a:gs>
            <a:gs pos="75000">
              <a:schemeClr val="phClr">
                <a:shade val="30000"/>
                <a:satMod val="175000"/>
              </a:schemeClr>
            </a:gs>
            <a:gs pos="100000">
              <a:schemeClr val="phClr">
                <a:shade val="15000"/>
                <a:satMod val="175000"/>
              </a:schemeClr>
            </a:gs>
          </a:gsLst>
          <a:path path="circle">
            <a:fillToRect l="5000" t="100000" r="120000" b="10000"/>
          </a:path>
        </a:gradFill>
      </a:fillStyleLst>
      <a:lnStyleLst>
        <a:ln w="12700" cap="flat" cmpd="sng" algn="ctr">
          <a:solidFill>
            <a:schemeClr val="phClr">
              <a:shade val="70000"/>
              <a:satMod val="150000"/>
            </a:schemeClr>
          </a:solidFill>
          <a:prstDash val="solid"/>
        </a:ln>
        <a:ln w="25400" cap="flat" cmpd="sng" algn="ctr">
          <a:solidFill>
            <a:schemeClr val="phClr"/>
          </a:solidFill>
          <a:prstDash val="solid"/>
        </a:ln>
        <a:ln w="34925" cap="flat" cmpd="sng" algn="ctr">
          <a:solidFill>
            <a:schemeClr val="phClr"/>
          </a:solidFill>
          <a:prstDash val="solid"/>
        </a:ln>
      </a:lnStyleLst>
      <a:effectStyleLst>
        <a:effectStyle>
          <a:effectLst>
            <a:outerShdw blurRad="50800" dist="25000" dir="5400000" rotWithShape="0">
              <a:srgbClr val="000000">
                <a:alpha val="40000"/>
              </a:srgbClr>
            </a:outerShdw>
          </a:effectLst>
        </a:effectStyle>
        <a:effectStyle>
          <a:effectLst>
            <a:outerShdw blurRad="50800" dist="20000" dir="5400000" rotWithShape="0">
              <a:srgbClr val="000000">
                <a:alpha val="42000"/>
              </a:srgbClr>
            </a:outerShdw>
          </a:effectLst>
        </a:effectStyle>
        <a:effectStyle>
          <a:effectLst>
            <a:outerShdw blurRad="50800" dist="20000" dir="5400000" rotWithShape="0">
              <a:srgbClr val="000000">
                <a:alpha val="42000"/>
              </a:srgbClr>
            </a:outerShdw>
          </a:effectLst>
          <a:scene3d>
            <a:camera prst="orthographicFront">
              <a:rot lat="0" lon="0" rev="0"/>
            </a:camera>
            <a:lightRig rig="balanced" dir="t">
              <a:rot lat="0" lon="0" rev="0"/>
            </a:lightRig>
          </a:scene3d>
          <a:sp3d>
            <a:bevelT w="47625" h="69850"/>
            <a:contourClr>
              <a:schemeClr val="lt1"/>
            </a:contourClr>
          </a:sp3d>
        </a:effectStyle>
      </a:effectStyleLst>
      <a:bgFillStyleLst>
        <a:solidFill>
          <a:schemeClr val="phClr"/>
        </a:solidFill>
        <a:gradFill rotWithShape="1">
          <a:gsLst>
            <a:gs pos="0">
              <a:schemeClr val="phClr">
                <a:shade val="58000"/>
                <a:satMod val="125000"/>
              </a:schemeClr>
            </a:gs>
            <a:gs pos="40000">
              <a:schemeClr val="phClr">
                <a:tint val="90000"/>
                <a:shade val="90000"/>
                <a:satMod val="120000"/>
              </a:schemeClr>
            </a:gs>
            <a:gs pos="100000">
              <a:schemeClr val="phClr">
                <a:tint val="50000"/>
              </a:schemeClr>
            </a:gs>
          </a:gsLst>
          <a:lin ang="16200000" scaled="1"/>
        </a:gradFill>
        <a:blipFill>
          <a:blip xmlns:r="http://schemas.openxmlformats.org/officeDocument/2006/relationships" r:embed="rId1">
            <a:duotone>
              <a:schemeClr val="phClr">
                <a:shade val="80000"/>
              </a:schemeClr>
              <a:schemeClr val="phClr">
                <a:tint val="91000"/>
              </a:schemeClr>
            </a:duotone>
          </a:blip>
          <a:tile tx="0" ty="0" sx="40000" sy="50000" flip="y"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Oriel</Template>
  <TotalTime>1122</TotalTime>
  <Words>2960</Words>
  <Application>Microsoft Office PowerPoint</Application>
  <PresentationFormat>On-screen Show (4:3)</PresentationFormat>
  <Paragraphs>372</Paragraphs>
  <Slides>68</Slides>
  <Notes>3</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68</vt:i4>
      </vt:variant>
    </vt:vector>
  </HeadingPairs>
  <TitlesOfParts>
    <vt:vector size="78" baseType="lpstr">
      <vt:lpstr>Arial</vt:lpstr>
      <vt:lpstr>Arial Narrow</vt:lpstr>
      <vt:lpstr>Bookman Old Style</vt:lpstr>
      <vt:lpstr>Calibri</vt:lpstr>
      <vt:lpstr>Century Schoolbook</vt:lpstr>
      <vt:lpstr>CMR10</vt:lpstr>
      <vt:lpstr>Times New Roman</vt:lpstr>
      <vt:lpstr>Wingdings</vt:lpstr>
      <vt:lpstr>Wingdings 2</vt:lpstr>
      <vt:lpstr>Oriel</vt:lpstr>
      <vt:lpstr>PowerPoint Presentation</vt:lpstr>
      <vt:lpstr>Content:   </vt:lpstr>
      <vt:lpstr>PowerPoint Presentation</vt:lpstr>
      <vt:lpstr>PowerPoint Presentation</vt:lpstr>
      <vt:lpstr>PowerPoint Presentation</vt:lpstr>
      <vt:lpstr>PowerPoint Presentation</vt:lpstr>
      <vt:lpstr>PowerPoint Presentation</vt:lpstr>
      <vt:lpstr>PowerPoint Presentation</vt:lpstr>
      <vt:lpstr>Milling methods</vt:lpstr>
      <vt:lpstr>1.Conventional milling</vt:lpstr>
      <vt:lpstr>Milling methods</vt:lpstr>
      <vt:lpstr>2.Climb milling</vt:lpstr>
      <vt:lpstr>PRINCIPLE OF MILLING</vt:lpstr>
      <vt:lpstr>PowerPoint Presentation</vt:lpstr>
      <vt:lpstr>COMPARISON BETWEEN UP MILLING &amp; DOWN MILLING</vt:lpstr>
      <vt:lpstr>Types of milling machine</vt:lpstr>
      <vt:lpstr>Principle parts</vt:lpstr>
      <vt:lpstr> Column and knee type  </vt:lpstr>
      <vt:lpstr>Classifiaction of column &amp; knee type milling machine </vt:lpstr>
      <vt:lpstr>HORIZONTAL MILLING MACHINE</vt:lpstr>
      <vt:lpstr>(a) Horizontal Milling machine </vt:lpstr>
      <vt:lpstr>PowerPoint Presentation</vt:lpstr>
      <vt:lpstr>Actual horizontal milling machine</vt:lpstr>
      <vt:lpstr>Arbors</vt:lpstr>
      <vt:lpstr>(b) Vertical milling machine</vt:lpstr>
      <vt:lpstr>VERTICAL MILLING MACHINE</vt:lpstr>
      <vt:lpstr>PowerPoint Presentation</vt:lpstr>
      <vt:lpstr>(c) Universal milling machine</vt:lpstr>
      <vt:lpstr>PowerPoint Presentation</vt:lpstr>
      <vt:lpstr>Fixed bed milling machine</vt:lpstr>
      <vt:lpstr> Planer milling machine</vt:lpstr>
      <vt:lpstr> Special-Type Machines</vt:lpstr>
      <vt:lpstr>Special-Type Machines</vt:lpstr>
      <vt:lpstr>MILLING OPERATIONS </vt:lpstr>
      <vt:lpstr>MILLING OPERATIONS </vt:lpstr>
      <vt:lpstr>PLAIN/SURFACE/ SLAB MILLING</vt:lpstr>
      <vt:lpstr>PLAIN/SURFACE/ SLAB MILLING</vt:lpstr>
      <vt:lpstr>FACE MILLING</vt:lpstr>
      <vt:lpstr> Face milling         Manufacturing Technology</vt:lpstr>
      <vt:lpstr>FACE MILLING</vt:lpstr>
      <vt:lpstr>END MILLING</vt:lpstr>
      <vt:lpstr>END MILLING</vt:lpstr>
      <vt:lpstr>SIDE MILLING</vt:lpstr>
      <vt:lpstr>SLOT MILLING</vt:lpstr>
      <vt:lpstr>PowerPoint Presentation</vt:lpstr>
      <vt:lpstr>ANGULAR MILLING</vt:lpstr>
      <vt:lpstr>FORM MILLING</vt:lpstr>
      <vt:lpstr>PowerPoint Presentation</vt:lpstr>
      <vt:lpstr>PowerPoint Presentation</vt:lpstr>
      <vt:lpstr>GANG MILLING</vt:lpstr>
      <vt:lpstr>PowerPoint Presentation</vt:lpstr>
      <vt:lpstr>PowerPoint Presentation</vt:lpstr>
      <vt:lpstr>Surface Contouring</vt:lpstr>
      <vt:lpstr>PowerPoint Presentation</vt:lpstr>
      <vt:lpstr>Slab milling</vt:lpstr>
      <vt:lpstr>PowerPoint Presentation</vt:lpstr>
      <vt:lpstr>Slab milling</vt:lpstr>
      <vt:lpstr>Slab milling</vt:lpstr>
      <vt:lpstr>Slab Milling</vt:lpstr>
      <vt:lpstr>PowerPoint Presentation</vt:lpstr>
      <vt:lpstr>PowerPoint Presentation</vt:lpstr>
      <vt:lpstr>Groover Book</vt:lpstr>
      <vt:lpstr>Groover Book</vt:lpstr>
      <vt:lpstr>Problem statement</vt:lpstr>
      <vt:lpstr>Face milling</vt:lpstr>
      <vt:lpstr>Face milling</vt:lpstr>
      <vt:lpstr>Face Milling</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welcome</dc:creator>
  <cp:lastModifiedBy>Ahad Hanif</cp:lastModifiedBy>
  <cp:revision>95</cp:revision>
  <dcterms:created xsi:type="dcterms:W3CDTF">2015-09-22T14:26:06Z</dcterms:created>
  <dcterms:modified xsi:type="dcterms:W3CDTF">2025-01-01T10:31:22Z</dcterms:modified>
</cp:coreProperties>
</file>